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wmv" ContentType="video/x-ms-wm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4" r:id="rId3"/>
    <p:sldId id="257" r:id="rId4"/>
    <p:sldId id="277" r:id="rId5"/>
    <p:sldId id="287" r:id="rId6"/>
    <p:sldId id="290" r:id="rId7"/>
    <p:sldId id="286" r:id="rId8"/>
    <p:sldId id="278" r:id="rId9"/>
    <p:sldId id="280" r:id="rId10"/>
    <p:sldId id="279" r:id="rId11"/>
    <p:sldId id="281" r:id="rId12"/>
    <p:sldId id="282" r:id="rId13"/>
    <p:sldId id="292" r:id="rId14"/>
    <p:sldId id="293" r:id="rId15"/>
    <p:sldId id="299" r:id="rId16"/>
    <p:sldId id="300" r:id="rId17"/>
    <p:sldId id="283" r:id="rId18"/>
    <p:sldId id="291" r:id="rId19"/>
    <p:sldId id="296" r:id="rId20"/>
    <p:sldId id="297" r:id="rId21"/>
    <p:sldId id="259" r:id="rId22"/>
    <p:sldId id="260" r:id="rId23"/>
    <p:sldId id="261" r:id="rId24"/>
    <p:sldId id="265" r:id="rId25"/>
    <p:sldId id="269" r:id="rId26"/>
    <p:sldId id="295" r:id="rId27"/>
    <p:sldId id="264" r:id="rId28"/>
    <p:sldId id="273" r:id="rId29"/>
    <p:sldId id="298" r:id="rId3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588" autoAdjust="0"/>
    <p:restoredTop sz="94660"/>
  </p:normalViewPr>
  <p:slideViewPr>
    <p:cSldViewPr snapToGrid="0">
      <p:cViewPr>
        <p:scale>
          <a:sx n="116" d="100"/>
          <a:sy n="116" d="100"/>
        </p:scale>
        <p:origin x="336" y="1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40FA9-ED43-4BCA-ADEF-ACF8D690FD78}" type="datetimeFigureOut">
              <a:rPr lang="ko-KR" altLang="en-US" smtClean="0"/>
              <a:t>2025. 7. 15.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E37FD-EA5D-474A-850F-72579D15BB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74067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40FA9-ED43-4BCA-ADEF-ACF8D690FD78}" type="datetimeFigureOut">
              <a:rPr lang="ko-KR" altLang="en-US" smtClean="0"/>
              <a:t>2025. 7. 15.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E37FD-EA5D-474A-850F-72579D15BB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94913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40FA9-ED43-4BCA-ADEF-ACF8D690FD78}" type="datetimeFigureOut">
              <a:rPr lang="ko-KR" altLang="en-US" smtClean="0"/>
              <a:t>2025. 7. 15.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E37FD-EA5D-474A-850F-72579D15BB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18697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40FA9-ED43-4BCA-ADEF-ACF8D690FD78}" type="datetimeFigureOut">
              <a:rPr lang="ko-KR" altLang="en-US" smtClean="0"/>
              <a:t>2025. 7. 15.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E37FD-EA5D-474A-850F-72579D15BB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60809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40FA9-ED43-4BCA-ADEF-ACF8D690FD78}" type="datetimeFigureOut">
              <a:rPr lang="ko-KR" altLang="en-US" smtClean="0"/>
              <a:t>2025. 7. 15.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E37FD-EA5D-474A-850F-72579D15BB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02108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40FA9-ED43-4BCA-ADEF-ACF8D690FD78}" type="datetimeFigureOut">
              <a:rPr lang="ko-KR" altLang="en-US" smtClean="0"/>
              <a:t>2025. 7. 15.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E37FD-EA5D-474A-850F-72579D15BB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3243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40FA9-ED43-4BCA-ADEF-ACF8D690FD78}" type="datetimeFigureOut">
              <a:rPr lang="ko-KR" altLang="en-US" smtClean="0"/>
              <a:t>2025. 7. 15.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E37FD-EA5D-474A-850F-72579D15BB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80371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40FA9-ED43-4BCA-ADEF-ACF8D690FD78}" type="datetimeFigureOut">
              <a:rPr lang="ko-KR" altLang="en-US" smtClean="0"/>
              <a:t>2025. 7. 15.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E37FD-EA5D-474A-850F-72579D15BB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39753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40FA9-ED43-4BCA-ADEF-ACF8D690FD78}" type="datetimeFigureOut">
              <a:rPr lang="ko-KR" altLang="en-US" smtClean="0"/>
              <a:t>2025. 7. 15.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E37FD-EA5D-474A-850F-72579D15BB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34162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40FA9-ED43-4BCA-ADEF-ACF8D690FD78}" type="datetimeFigureOut">
              <a:rPr lang="ko-KR" altLang="en-US" smtClean="0"/>
              <a:t>2025. 7. 15.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E37FD-EA5D-474A-850F-72579D15BB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56421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40FA9-ED43-4BCA-ADEF-ACF8D690FD78}" type="datetimeFigureOut">
              <a:rPr lang="ko-KR" altLang="en-US" smtClean="0"/>
              <a:t>2025. 7. 15.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E37FD-EA5D-474A-850F-72579D15BB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31831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C40FA9-ED43-4BCA-ADEF-ACF8D690FD78}" type="datetimeFigureOut">
              <a:rPr lang="ko-KR" altLang="en-US" smtClean="0"/>
              <a:t>2025. 7. 15.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CE37FD-EA5D-474A-850F-72579D15BB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4212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14.jpeg"/><Relationship Id="rId7" Type="http://schemas.openxmlformats.org/officeDocument/2006/relationships/image" Target="../media/image53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7" Type="http://schemas.openxmlformats.org/officeDocument/2006/relationships/image" Target="../media/image58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wmf"/><Relationship Id="rId3" Type="http://schemas.openxmlformats.org/officeDocument/2006/relationships/image" Target="../media/image14.jpeg"/><Relationship Id="rId7" Type="http://schemas.openxmlformats.org/officeDocument/2006/relationships/oleObject" Target="../embeddings/oleObject15.bin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10" Type="http://schemas.openxmlformats.org/officeDocument/2006/relationships/image" Target="../media/image71.wmf"/><Relationship Id="rId4" Type="http://schemas.openxmlformats.org/officeDocument/2006/relationships/image" Target="../media/image67.png"/><Relationship Id="rId9" Type="http://schemas.openxmlformats.org/officeDocument/2006/relationships/oleObject" Target="../embeddings/oleObject16.bin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14.jpeg"/><Relationship Id="rId7" Type="http://schemas.openxmlformats.org/officeDocument/2006/relationships/image" Target="../media/image80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11" Type="http://schemas.openxmlformats.org/officeDocument/2006/relationships/image" Target="../media/image84.png"/><Relationship Id="rId5" Type="http://schemas.openxmlformats.org/officeDocument/2006/relationships/image" Target="../media/image78.png"/><Relationship Id="rId10" Type="http://schemas.openxmlformats.org/officeDocument/2006/relationships/image" Target="../media/image83.png"/><Relationship Id="rId4" Type="http://schemas.openxmlformats.org/officeDocument/2006/relationships/image" Target="../media/image77.png"/><Relationship Id="rId9" Type="http://schemas.openxmlformats.org/officeDocument/2006/relationships/image" Target="../media/image8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oleObject" Target="../embeddings/oleObject1.bin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gif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3.w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7" Type="http://schemas.openxmlformats.org/officeDocument/2006/relationships/image" Target="../media/image16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wmf"/><Relationship Id="rId5" Type="http://schemas.openxmlformats.org/officeDocument/2006/relationships/oleObject" Target="../embeddings/oleObject17.bin"/><Relationship Id="rId4" Type="http://schemas.openxmlformats.org/officeDocument/2006/relationships/image" Target="../media/image9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8.bin"/><Relationship Id="rId3" Type="http://schemas.openxmlformats.org/officeDocument/2006/relationships/image" Target="../media/image97.png"/><Relationship Id="rId7" Type="http://schemas.openxmlformats.org/officeDocument/2006/relationships/image" Target="../media/image100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openxmlformats.org/officeDocument/2006/relationships/image" Target="../media/image99.png"/><Relationship Id="rId4" Type="http://schemas.openxmlformats.org/officeDocument/2006/relationships/image" Target="../media/image98.png"/><Relationship Id="rId9" Type="http://schemas.openxmlformats.org/officeDocument/2006/relationships/image" Target="../media/image101.w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7" Type="http://schemas.openxmlformats.org/officeDocument/2006/relationships/image" Target="../media/image105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wmf"/><Relationship Id="rId5" Type="http://schemas.openxmlformats.org/officeDocument/2006/relationships/oleObject" Target="../embeddings/oleObject19.bin"/><Relationship Id="rId4" Type="http://schemas.openxmlformats.org/officeDocument/2006/relationships/image" Target="../media/image14.jpe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13" Type="http://schemas.openxmlformats.org/officeDocument/2006/relationships/image" Target="../media/image116.png"/><Relationship Id="rId3" Type="http://schemas.openxmlformats.org/officeDocument/2006/relationships/image" Target="../media/image14.jpeg"/><Relationship Id="rId7" Type="http://schemas.openxmlformats.org/officeDocument/2006/relationships/image" Target="../media/image110.png"/><Relationship Id="rId12" Type="http://schemas.openxmlformats.org/officeDocument/2006/relationships/image" Target="../media/image115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png"/><Relationship Id="rId11" Type="http://schemas.openxmlformats.org/officeDocument/2006/relationships/image" Target="../media/image114.png"/><Relationship Id="rId5" Type="http://schemas.openxmlformats.org/officeDocument/2006/relationships/image" Target="../media/image108.png"/><Relationship Id="rId10" Type="http://schemas.openxmlformats.org/officeDocument/2006/relationships/image" Target="../media/image113.png"/><Relationship Id="rId4" Type="http://schemas.openxmlformats.org/officeDocument/2006/relationships/image" Target="../media/image107.png"/><Relationship Id="rId9" Type="http://schemas.openxmlformats.org/officeDocument/2006/relationships/image" Target="../media/image11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3" Type="http://schemas.openxmlformats.org/officeDocument/2006/relationships/image" Target="../media/image117.png"/><Relationship Id="rId7" Type="http://schemas.openxmlformats.org/officeDocument/2006/relationships/image" Target="../media/image121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wmf"/><Relationship Id="rId5" Type="http://schemas.openxmlformats.org/officeDocument/2006/relationships/oleObject" Target="../embeddings/oleObject20.bin"/><Relationship Id="rId4" Type="http://schemas.openxmlformats.org/officeDocument/2006/relationships/image" Target="../media/image11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wmf"/><Relationship Id="rId3" Type="http://schemas.openxmlformats.org/officeDocument/2006/relationships/slideLayout" Target="../slideLayouts/slideLayout2.xml"/><Relationship Id="rId7" Type="http://schemas.openxmlformats.org/officeDocument/2006/relationships/oleObject" Target="../embeddings/oleObject21.bin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6" Type="http://schemas.openxmlformats.org/officeDocument/2006/relationships/image" Target="../media/image124.png"/><Relationship Id="rId5" Type="http://schemas.openxmlformats.org/officeDocument/2006/relationships/image" Target="../media/image123.png"/><Relationship Id="rId4" Type="http://schemas.openxmlformats.org/officeDocument/2006/relationships/image" Target="../media/image14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7" Type="http://schemas.openxmlformats.org/officeDocument/2006/relationships/image" Target="../media/image14.jpe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gif"/><Relationship Id="rId5" Type="http://schemas.openxmlformats.org/officeDocument/2006/relationships/image" Target="../media/image129.emf"/><Relationship Id="rId4" Type="http://schemas.openxmlformats.org/officeDocument/2006/relationships/image" Target="../media/image12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3.png"/><Relationship Id="rId4" Type="http://schemas.openxmlformats.org/officeDocument/2006/relationships/image" Target="../media/image13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wm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wmf"/><Relationship Id="rId3" Type="http://schemas.openxmlformats.org/officeDocument/2006/relationships/image" Target="../media/image14.jpeg"/><Relationship Id="rId7" Type="http://schemas.openxmlformats.org/officeDocument/2006/relationships/oleObject" Target="../embeddings/oleObject4.bin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wmf"/><Relationship Id="rId5" Type="http://schemas.openxmlformats.org/officeDocument/2006/relationships/oleObject" Target="../embeddings/oleObject3.bin"/><Relationship Id="rId10" Type="http://schemas.openxmlformats.org/officeDocument/2006/relationships/image" Target="../media/image20.wmf"/><Relationship Id="rId4" Type="http://schemas.openxmlformats.org/officeDocument/2006/relationships/image" Target="../media/image17.png"/><Relationship Id="rId9" Type="http://schemas.openxmlformats.org/officeDocument/2006/relationships/oleObject" Target="../embeddings/oleObject5.bin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wmf"/><Relationship Id="rId3" Type="http://schemas.openxmlformats.org/officeDocument/2006/relationships/image" Target="../media/image14.jpeg"/><Relationship Id="rId7" Type="http://schemas.openxmlformats.org/officeDocument/2006/relationships/oleObject" Target="../embeddings/oleObject7.bin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wmf"/><Relationship Id="rId11" Type="http://schemas.openxmlformats.org/officeDocument/2006/relationships/image" Target="../media/image25.png"/><Relationship Id="rId5" Type="http://schemas.openxmlformats.org/officeDocument/2006/relationships/oleObject" Target="../embeddings/oleObject6.bin"/><Relationship Id="rId10" Type="http://schemas.openxmlformats.org/officeDocument/2006/relationships/image" Target="../media/image24.png"/><Relationship Id="rId4" Type="http://schemas.openxmlformats.org/officeDocument/2006/relationships/image" Target="../media/image17.png"/><Relationship Id="rId9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.bin"/><Relationship Id="rId13" Type="http://schemas.openxmlformats.org/officeDocument/2006/relationships/image" Target="../media/image29.wmf"/><Relationship Id="rId3" Type="http://schemas.openxmlformats.org/officeDocument/2006/relationships/image" Target="../media/image17.png"/><Relationship Id="rId7" Type="http://schemas.openxmlformats.org/officeDocument/2006/relationships/image" Target="../media/image19.wmf"/><Relationship Id="rId12" Type="http://schemas.openxmlformats.org/officeDocument/2006/relationships/oleObject" Target="../embeddings/oleObject11.bin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4.bin"/><Relationship Id="rId11" Type="http://schemas.openxmlformats.org/officeDocument/2006/relationships/image" Target="../media/image28.wmf"/><Relationship Id="rId5" Type="http://schemas.openxmlformats.org/officeDocument/2006/relationships/image" Target="../media/image26.wmf"/><Relationship Id="rId10" Type="http://schemas.openxmlformats.org/officeDocument/2006/relationships/oleObject" Target="../embeddings/oleObject10.bin"/><Relationship Id="rId4" Type="http://schemas.openxmlformats.org/officeDocument/2006/relationships/oleObject" Target="../embeddings/oleObject8.bin"/><Relationship Id="rId9" Type="http://schemas.openxmlformats.org/officeDocument/2006/relationships/image" Target="../media/image27.wmf"/><Relationship Id="rId14" Type="http://schemas.openxmlformats.org/officeDocument/2006/relationships/image" Target="../media/image3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17.png"/><Relationship Id="rId7" Type="http://schemas.openxmlformats.org/officeDocument/2006/relationships/image" Target="../media/image34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9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11" Type="http://schemas.openxmlformats.org/officeDocument/2006/relationships/image" Target="../media/image30.png"/><Relationship Id="rId5" Type="http://schemas.openxmlformats.org/officeDocument/2006/relationships/image" Target="../media/image38.png"/><Relationship Id="rId10" Type="http://schemas.openxmlformats.org/officeDocument/2006/relationships/image" Target="../media/image42.wmf"/><Relationship Id="rId4" Type="http://schemas.openxmlformats.org/officeDocument/2006/relationships/image" Target="../media/image37.png"/><Relationship Id="rId9" Type="http://schemas.openxmlformats.org/officeDocument/2006/relationships/oleObject" Target="../embeddings/oleObject12.bin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14.jpeg"/><Relationship Id="rId7" Type="http://schemas.openxmlformats.org/officeDocument/2006/relationships/image" Target="../media/image46.png"/><Relationship Id="rId12" Type="http://schemas.openxmlformats.org/officeDocument/2006/relationships/image" Target="../media/image49.wmf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11" Type="http://schemas.openxmlformats.org/officeDocument/2006/relationships/oleObject" Target="../embeddings/oleObject14.bin"/><Relationship Id="rId5" Type="http://schemas.openxmlformats.org/officeDocument/2006/relationships/image" Target="../media/image44.png"/><Relationship Id="rId10" Type="http://schemas.openxmlformats.org/officeDocument/2006/relationships/image" Target="../media/image48.wmf"/><Relationship Id="rId4" Type="http://schemas.openxmlformats.org/officeDocument/2006/relationships/image" Target="../media/image43.png"/><Relationship Id="rId9" Type="http://schemas.openxmlformats.org/officeDocument/2006/relationships/oleObject" Target="../embeddings/oleObject13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3453475" y="4265479"/>
            <a:ext cx="5684442" cy="951816"/>
          </a:xfrm>
        </p:spPr>
        <p:txBody>
          <a:bodyPr/>
          <a:lstStyle/>
          <a:p>
            <a:r>
              <a:rPr lang="en-US" altLang="ko-KR" dirty="0"/>
              <a:t>GIST</a:t>
            </a:r>
          </a:p>
          <a:p>
            <a:r>
              <a:rPr lang="en-US" altLang="ko-KR" dirty="0"/>
              <a:t>Dongbin Shin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2410" y="1598663"/>
            <a:ext cx="5449268" cy="261421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7566478" y="2707758"/>
            <a:ext cx="14045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ABC DEF</a:t>
            </a:r>
            <a:endParaRPr lang="ko-KR" altLang="en-US" sz="2400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3F7A53E-594F-69AC-481F-A6632CB8F6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283187"/>
              </p:ext>
            </p:extLst>
          </p:nvPr>
        </p:nvGraphicFramePr>
        <p:xfrm>
          <a:off x="3568425" y="1086518"/>
          <a:ext cx="5895976" cy="274320"/>
        </p:xfrm>
        <a:graphic>
          <a:graphicData uri="http://schemas.openxmlformats.org/drawingml/2006/table">
            <a:tbl>
              <a:tblPr/>
              <a:tblGrid>
                <a:gridCol w="5895976">
                  <a:extLst>
                    <a:ext uri="{9D8B030D-6E8A-4147-A177-3AD203B41FA5}">
                      <a16:colId xmlns:a16="http://schemas.microsoft.com/office/drawing/2014/main" val="3198025266"/>
                    </a:ext>
                  </a:extLst>
                </a:gridCol>
              </a:tblGrid>
              <a:tr h="219065">
                <a:tc>
                  <a:txBody>
                    <a:bodyPr/>
                    <a:lstStyle/>
                    <a:p>
                      <a:pPr fontAlgn="ctr"/>
                      <a:r>
                        <a:rPr lang="en-US" altLang="ko-KR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2025 </a:t>
                      </a:r>
                      <a:r>
                        <a:rPr lang="ko-KR" altLang="en-US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제</a:t>
                      </a:r>
                      <a:r>
                        <a:rPr lang="en-US" altLang="ko-KR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6</a:t>
                      </a:r>
                      <a:r>
                        <a:rPr lang="ko-KR" altLang="en-US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회</a:t>
                      </a:r>
                      <a:r>
                        <a:rPr lang="en-US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 </a:t>
                      </a:r>
                      <a:r>
                        <a:rPr lang="ko-KR" altLang="en-US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전자구조계산 여름학교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288476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178280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7D0AE1-2010-D44C-F597-0A68056310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603" y="1068287"/>
            <a:ext cx="3041541" cy="556771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66050" y="0"/>
            <a:ext cx="10515600" cy="1325563"/>
          </a:xfrm>
        </p:spPr>
        <p:txBody>
          <a:bodyPr/>
          <a:lstStyle/>
          <a:p>
            <a:r>
              <a:rPr lang="en-US" altLang="ko-KR" dirty="0" err="1"/>
              <a:t>Pw.x</a:t>
            </a:r>
            <a:r>
              <a:rPr lang="en-US" altLang="ko-KR" dirty="0"/>
              <a:t> input description - electrons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8730" y="0"/>
            <a:ext cx="2483270" cy="1191314"/>
          </a:xfrm>
          <a:prstGeom prst="rect">
            <a:avLst/>
          </a:prstGeom>
        </p:spPr>
      </p:pic>
      <p:sp>
        <p:nvSpPr>
          <p:cNvPr id="7" name="모서리가 둥근 직사각형 6"/>
          <p:cNvSpPr/>
          <p:nvPr/>
        </p:nvSpPr>
        <p:spPr>
          <a:xfrm>
            <a:off x="277621" y="4770127"/>
            <a:ext cx="2956085" cy="1206779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7980" y="1362767"/>
            <a:ext cx="3520562" cy="690863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87981" y="2286324"/>
            <a:ext cx="3520562" cy="776038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87981" y="3238496"/>
            <a:ext cx="3520562" cy="1451607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15380" y="1280737"/>
            <a:ext cx="3596471" cy="877879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15380" y="2301916"/>
            <a:ext cx="3400547" cy="2745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7157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34F456C-D3E8-8E96-666C-2F12F2A92C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603" y="1068287"/>
            <a:ext cx="3041541" cy="556771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8730" y="0"/>
            <a:ext cx="2483270" cy="1191314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66050" y="0"/>
            <a:ext cx="10515600" cy="1325563"/>
          </a:xfrm>
        </p:spPr>
        <p:txBody>
          <a:bodyPr/>
          <a:lstStyle/>
          <a:p>
            <a:r>
              <a:rPr lang="en-US" altLang="ko-KR" dirty="0" err="1"/>
              <a:t>Pw.x</a:t>
            </a:r>
            <a:r>
              <a:rPr lang="en-US" altLang="ko-KR" dirty="0"/>
              <a:t> input description – ions &amp; cells</a:t>
            </a:r>
            <a:endParaRPr lang="ko-KR" altLang="en-US" dirty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254819" y="6065783"/>
            <a:ext cx="3126325" cy="570213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6937" y="1444847"/>
            <a:ext cx="2436715" cy="658571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76443" y="1325563"/>
            <a:ext cx="3504953" cy="3971207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76937" y="2356952"/>
            <a:ext cx="3183590" cy="244951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9467773" y="6358681"/>
            <a:ext cx="25310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Thermostat, constraint</a:t>
            </a:r>
            <a:endParaRPr lang="ko-KR" alt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1BB4FD7-B44D-0F21-8262-342A11F143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65094" y="5608593"/>
            <a:ext cx="5117512" cy="719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5708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66050" y="0"/>
            <a:ext cx="10515600" cy="1325563"/>
          </a:xfrm>
        </p:spPr>
        <p:txBody>
          <a:bodyPr/>
          <a:lstStyle/>
          <a:p>
            <a:r>
              <a:rPr lang="en-US" altLang="ko-KR" dirty="0" err="1"/>
              <a:t>Pw.x</a:t>
            </a:r>
            <a:r>
              <a:rPr lang="en-US" altLang="ko-KR" dirty="0"/>
              <a:t> input description - Structure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8730" y="0"/>
            <a:ext cx="2483270" cy="1191314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9369" y="2587278"/>
            <a:ext cx="2677524" cy="976509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9369" y="1379924"/>
            <a:ext cx="2968821" cy="834214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9369" y="3936927"/>
            <a:ext cx="4611111" cy="99549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EE5D68F-D121-2B40-9E4C-81B0880723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1404" y="1443867"/>
            <a:ext cx="3433541" cy="21329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796B53A-67E7-CE4E-CD7F-EBE1463494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61678" y="3936927"/>
            <a:ext cx="2795221" cy="2401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7082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1EA7319-E74A-B8C5-21CF-76A5DBC47E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654" y="1683453"/>
            <a:ext cx="3248873" cy="3043332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66050" y="0"/>
            <a:ext cx="10515600" cy="1325563"/>
          </a:xfrm>
        </p:spPr>
        <p:txBody>
          <a:bodyPr/>
          <a:lstStyle/>
          <a:p>
            <a:r>
              <a:rPr lang="en-US" altLang="ko-KR" dirty="0" err="1"/>
              <a:t>Pw.x</a:t>
            </a:r>
            <a:r>
              <a:rPr lang="en-US" altLang="ko-KR" dirty="0"/>
              <a:t> input description - </a:t>
            </a:r>
            <a:r>
              <a:rPr lang="en-US" altLang="ko-KR" dirty="0" err="1"/>
              <a:t>Funtional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8730" y="0"/>
            <a:ext cx="2483270" cy="119131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6823" y="1178535"/>
            <a:ext cx="4840479" cy="561867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065225" y="2695460"/>
            <a:ext cx="2678490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LDA : PW, PZ, CA, VWN</a:t>
            </a:r>
          </a:p>
          <a:p>
            <a:endParaRPr lang="en-US" altLang="ko-KR" dirty="0"/>
          </a:p>
          <a:p>
            <a:r>
              <a:rPr lang="en-US" altLang="ko-KR" dirty="0"/>
              <a:t>GGA : </a:t>
            </a:r>
            <a:r>
              <a:rPr lang="en-US" altLang="ko-KR" dirty="0">
                <a:solidFill>
                  <a:srgbClr val="FF0000"/>
                </a:solidFill>
              </a:rPr>
              <a:t>PBE</a:t>
            </a:r>
            <a:r>
              <a:rPr lang="en-US" altLang="ko-KR" dirty="0"/>
              <a:t>, PW91, BLYP</a:t>
            </a:r>
          </a:p>
          <a:p>
            <a:endParaRPr lang="en-US" altLang="ko-KR" dirty="0"/>
          </a:p>
          <a:p>
            <a:r>
              <a:rPr lang="en-US" altLang="ko-KR" dirty="0"/>
              <a:t>Meta-GGA : TPSS, MBJ</a:t>
            </a:r>
          </a:p>
          <a:p>
            <a:endParaRPr lang="en-US" altLang="ko-KR" dirty="0"/>
          </a:p>
          <a:p>
            <a:r>
              <a:rPr lang="en-US" altLang="ko-KR" dirty="0"/>
              <a:t>Hybrid : PBE0, B3LYP</a:t>
            </a:r>
            <a:endParaRPr lang="ko-KR" altLang="en-US" dirty="0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673936" y="2302247"/>
            <a:ext cx="3171598" cy="50919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21853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오른쪽 화살표 21"/>
          <p:cNvSpPr/>
          <p:nvPr/>
        </p:nvSpPr>
        <p:spPr>
          <a:xfrm>
            <a:off x="10785513" y="5985831"/>
            <a:ext cx="1252251" cy="793215"/>
          </a:xfrm>
          <a:prstGeom prst="rightArrow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66050" y="0"/>
            <a:ext cx="10515600" cy="1325563"/>
          </a:xfrm>
        </p:spPr>
        <p:txBody>
          <a:bodyPr/>
          <a:lstStyle/>
          <a:p>
            <a:r>
              <a:rPr lang="en-US" altLang="ko-KR" dirty="0" err="1"/>
              <a:t>Pw.x</a:t>
            </a:r>
            <a:r>
              <a:rPr lang="en-US" altLang="ko-KR" dirty="0"/>
              <a:t> input description - Pseudopotential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-813" t="-596" r="356" b="968"/>
          <a:stretch/>
        </p:blipFill>
        <p:spPr>
          <a:xfrm>
            <a:off x="949796" y="1445342"/>
            <a:ext cx="2582083" cy="504394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6015" y="898500"/>
            <a:ext cx="2483270" cy="1191314"/>
          </a:xfrm>
          <a:prstGeom prst="rect">
            <a:avLst/>
          </a:prstGeom>
        </p:spPr>
      </p:pic>
      <p:sp>
        <p:nvSpPr>
          <p:cNvPr id="7" name="모서리가 둥근 직사각형 6"/>
          <p:cNvSpPr/>
          <p:nvPr/>
        </p:nvSpPr>
        <p:spPr>
          <a:xfrm>
            <a:off x="949796" y="3976469"/>
            <a:ext cx="2582083" cy="2283654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/>
          <p:cNvCxnSpPr>
            <a:stCxn id="7" idx="3"/>
            <a:endCxn id="12" idx="1"/>
          </p:cNvCxnSpPr>
          <p:nvPr/>
        </p:nvCxnSpPr>
        <p:spPr>
          <a:xfrm flipV="1">
            <a:off x="3531879" y="1737726"/>
            <a:ext cx="178480" cy="3380570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/>
          <a:srcRect l="-814" t="58713" r="42006" b="34721"/>
          <a:stretch/>
        </p:blipFill>
        <p:spPr>
          <a:xfrm>
            <a:off x="3710359" y="1440270"/>
            <a:ext cx="2705130" cy="59491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1" name="모서리가 둥근 직사각형 10"/>
          <p:cNvSpPr/>
          <p:nvPr/>
        </p:nvSpPr>
        <p:spPr>
          <a:xfrm>
            <a:off x="5396084" y="1584085"/>
            <a:ext cx="663193" cy="45109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2117" y="2394813"/>
            <a:ext cx="2799930" cy="2171952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32494" y="2394813"/>
            <a:ext cx="2717871" cy="2213316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93704" y="4735359"/>
            <a:ext cx="5497242" cy="2122641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5088386" y="2055014"/>
            <a:ext cx="2371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Norm-conserving pp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8992027" y="2039588"/>
            <a:ext cx="1433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Ultrasoft</a:t>
            </a:r>
            <a:r>
              <a:rPr lang="en-US" altLang="ko-KR" dirty="0"/>
              <a:t> pp</a:t>
            </a:r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5089184" y="4530861"/>
            <a:ext cx="3000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Projector augmented wave</a:t>
            </a:r>
            <a:endParaRPr lang="ko-KR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10968716" y="6116904"/>
            <a:ext cx="8258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ld1.x</a:t>
            </a:r>
            <a:endParaRPr lang="ko-KR" altLang="en-US" sz="2400" dirty="0"/>
          </a:p>
        </p:txBody>
      </p:sp>
      <p:graphicFrame>
        <p:nvGraphicFramePr>
          <p:cNvPr id="6" name="개체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69900725"/>
              </p:ext>
            </p:extLst>
          </p:nvPr>
        </p:nvGraphicFramePr>
        <p:xfrm>
          <a:off x="3800105" y="3234740"/>
          <a:ext cx="1062991" cy="3865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698400" imgH="253800" progId="Equation.DSMT4">
                  <p:embed/>
                </p:oleObj>
              </mc:Choice>
              <mc:Fallback>
                <p:oleObj name="Equation" r:id="rId7" imgW="69840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800105" y="3234740"/>
                        <a:ext cx="1062991" cy="38654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개체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62281783"/>
              </p:ext>
            </p:extLst>
          </p:nvPr>
        </p:nvGraphicFramePr>
        <p:xfrm>
          <a:off x="10949316" y="3234740"/>
          <a:ext cx="1062991" cy="3865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698400" imgH="253800" progId="Equation.DSMT4">
                  <p:embed/>
                </p:oleObj>
              </mc:Choice>
              <mc:Fallback>
                <p:oleObj name="Equation" r:id="rId9" imgW="69840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0949316" y="3234740"/>
                        <a:ext cx="1062991" cy="38654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216851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FB0D20-98D9-7A14-D932-F8F1074A9D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992D97-C6E3-6C54-603A-BE5DC6236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6050" y="0"/>
            <a:ext cx="10515600" cy="1325563"/>
          </a:xfrm>
        </p:spPr>
        <p:txBody>
          <a:bodyPr/>
          <a:lstStyle/>
          <a:p>
            <a:r>
              <a:rPr lang="en-US" altLang="ko-KR" dirty="0" err="1"/>
              <a:t>Pw.x</a:t>
            </a:r>
            <a:r>
              <a:rPr lang="en-US" altLang="ko-KR" dirty="0"/>
              <a:t> input description - Pseudopotential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40B8076-0BD0-7FDC-25AB-912F90DF57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813" t="-596" r="356" b="968"/>
          <a:stretch/>
        </p:blipFill>
        <p:spPr>
          <a:xfrm>
            <a:off x="949796" y="1445342"/>
            <a:ext cx="2582083" cy="504394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FA231220-0049-2BAE-D19C-2E3BE1E5D544}"/>
              </a:ext>
            </a:extLst>
          </p:cNvPr>
          <p:cNvSpPr/>
          <p:nvPr/>
        </p:nvSpPr>
        <p:spPr>
          <a:xfrm>
            <a:off x="949796" y="3976469"/>
            <a:ext cx="2582083" cy="2283654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AC9A0E45-A908-7524-6291-01AC3E4FE3AF}"/>
              </a:ext>
            </a:extLst>
          </p:cNvPr>
          <p:cNvCxnSpPr>
            <a:stCxn id="7" idx="3"/>
            <a:endCxn id="12" idx="1"/>
          </p:cNvCxnSpPr>
          <p:nvPr/>
        </p:nvCxnSpPr>
        <p:spPr>
          <a:xfrm flipV="1">
            <a:off x="3531879" y="1737726"/>
            <a:ext cx="178480" cy="3380570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5B23266D-00CC-066E-4944-1A7CFA8203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814" t="58713" r="42006" b="34721"/>
          <a:stretch/>
        </p:blipFill>
        <p:spPr>
          <a:xfrm>
            <a:off x="3710359" y="1440270"/>
            <a:ext cx="2705130" cy="59491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C9428813-A74D-9FDD-4CFF-DBFE54C7C6CF}"/>
              </a:ext>
            </a:extLst>
          </p:cNvPr>
          <p:cNvSpPr/>
          <p:nvPr/>
        </p:nvSpPr>
        <p:spPr>
          <a:xfrm>
            <a:off x="5396084" y="1584085"/>
            <a:ext cx="663193" cy="45109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52EC182-4E36-EE35-5CF5-2F9F2EACB3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2438" y="2265987"/>
            <a:ext cx="3599652" cy="300792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2498564-C1B3-605D-3FE3-C512A47F64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5002" y="1162115"/>
            <a:ext cx="2362132" cy="562870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EC08D94-C0CE-49D9-662A-ACB49ABD6442}"/>
              </a:ext>
            </a:extLst>
          </p:cNvPr>
          <p:cNvSpPr txBox="1"/>
          <p:nvPr/>
        </p:nvSpPr>
        <p:spPr>
          <a:xfrm>
            <a:off x="3812438" y="5504720"/>
            <a:ext cx="35996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KR" dirty="0"/>
              <a:t>https://pseudopotentials.quantum-espresso.org/legacy_tables</a:t>
            </a:r>
          </a:p>
        </p:txBody>
      </p:sp>
    </p:spTree>
    <p:extLst>
      <p:ext uri="{BB962C8B-B14F-4D97-AF65-F5344CB8AC3E}">
        <p14:creationId xmlns:p14="http://schemas.microsoft.com/office/powerpoint/2010/main" val="3634532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5EBCD8-FEB5-F15D-6140-10363DBD2A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486B85-3D37-BD7F-DA45-16EF00B439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6050" y="0"/>
            <a:ext cx="10515600" cy="1325563"/>
          </a:xfrm>
        </p:spPr>
        <p:txBody>
          <a:bodyPr/>
          <a:lstStyle/>
          <a:p>
            <a:r>
              <a:rPr lang="en-US" altLang="ko-KR" dirty="0" err="1"/>
              <a:t>Pw.x</a:t>
            </a:r>
            <a:r>
              <a:rPr lang="en-US" altLang="ko-KR" dirty="0"/>
              <a:t> input description - Pseudopotential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02142BE-6634-3699-7406-274E2423A8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813" t="-596" r="356" b="968"/>
          <a:stretch/>
        </p:blipFill>
        <p:spPr>
          <a:xfrm>
            <a:off x="949796" y="1445342"/>
            <a:ext cx="2582083" cy="504394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2115A1C-6FC6-BCD0-CC71-24C7BE067C85}"/>
              </a:ext>
            </a:extLst>
          </p:cNvPr>
          <p:cNvSpPr/>
          <p:nvPr/>
        </p:nvSpPr>
        <p:spPr>
          <a:xfrm>
            <a:off x="949796" y="3976469"/>
            <a:ext cx="2582083" cy="2283654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F8354EC3-14CC-B891-301A-89F18DEC0D07}"/>
              </a:ext>
            </a:extLst>
          </p:cNvPr>
          <p:cNvCxnSpPr>
            <a:stCxn id="7" idx="3"/>
            <a:endCxn id="12" idx="1"/>
          </p:cNvCxnSpPr>
          <p:nvPr/>
        </p:nvCxnSpPr>
        <p:spPr>
          <a:xfrm flipV="1">
            <a:off x="3531879" y="1737726"/>
            <a:ext cx="178480" cy="3380570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154096F8-1894-9CA5-83C1-CBBFDB9C27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814" t="58713" r="42006" b="34721"/>
          <a:stretch/>
        </p:blipFill>
        <p:spPr>
          <a:xfrm>
            <a:off x="3710359" y="1440270"/>
            <a:ext cx="2705130" cy="59491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D124F87E-F04D-4104-E907-F24CEDDE250C}"/>
              </a:ext>
            </a:extLst>
          </p:cNvPr>
          <p:cNvSpPr/>
          <p:nvPr/>
        </p:nvSpPr>
        <p:spPr>
          <a:xfrm>
            <a:off x="5396084" y="1584085"/>
            <a:ext cx="663193" cy="45109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28FD54-10DD-53E3-9A6B-049A5BBE4346}"/>
              </a:ext>
            </a:extLst>
          </p:cNvPr>
          <p:cNvSpPr txBox="1"/>
          <p:nvPr/>
        </p:nvSpPr>
        <p:spPr>
          <a:xfrm>
            <a:off x="3969465" y="2281684"/>
            <a:ext cx="33664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KR" dirty="0"/>
              <a:t>https://www.pseudo-dojo.org/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D9FEA5-7647-F7E2-0089-F28476BD68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0359" y="2945422"/>
            <a:ext cx="5958373" cy="354386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D88EB1A-3752-E7E9-6EAD-51C1A38C7B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2423" y="1330332"/>
            <a:ext cx="1562100" cy="14097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68D85A2-1A8F-F525-628E-86A981861E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65177" y="1243611"/>
            <a:ext cx="1854200" cy="21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0430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80AC242-C325-079B-2EA5-EDE136CEFF2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42753" b="80805"/>
          <a:stretch>
            <a:fillRect/>
          </a:stretch>
        </p:blipFill>
        <p:spPr>
          <a:xfrm>
            <a:off x="1001408" y="1683453"/>
            <a:ext cx="1859877" cy="584164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66050" y="0"/>
            <a:ext cx="10515600" cy="1325563"/>
          </a:xfrm>
        </p:spPr>
        <p:txBody>
          <a:bodyPr/>
          <a:lstStyle/>
          <a:p>
            <a:r>
              <a:rPr lang="en-US" altLang="ko-KR" dirty="0" err="1"/>
              <a:t>Pw.x</a:t>
            </a:r>
            <a:r>
              <a:rPr lang="en-US" altLang="ko-KR" dirty="0"/>
              <a:t> input description – K-points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8730" y="0"/>
            <a:ext cx="2483270" cy="1191314"/>
          </a:xfrm>
          <a:prstGeom prst="rect">
            <a:avLst/>
          </a:prstGeom>
        </p:spPr>
      </p:pic>
      <p:sp>
        <p:nvSpPr>
          <p:cNvPr id="7" name="모서리가 둥근 직사각형 6"/>
          <p:cNvSpPr/>
          <p:nvPr/>
        </p:nvSpPr>
        <p:spPr>
          <a:xfrm>
            <a:off x="701655" y="1699633"/>
            <a:ext cx="2459384" cy="567984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9739" y="1610712"/>
            <a:ext cx="1296411" cy="4585453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4673" y="2523244"/>
            <a:ext cx="2072640" cy="37121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76182" y="1699633"/>
            <a:ext cx="3059072" cy="1122595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76182" y="2919305"/>
            <a:ext cx="1982650" cy="488746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6050" y="3429000"/>
            <a:ext cx="3356252" cy="2454314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72644" y="3634891"/>
            <a:ext cx="3270834" cy="234579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0B0F47-F43C-0E4C-930E-FF0F740F120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372411" y="1610712"/>
            <a:ext cx="2481063" cy="16513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F3B9691-7CD5-E526-84B9-9580C8D5965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193524" y="3547218"/>
            <a:ext cx="2838836" cy="1250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6177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Pw.x</a:t>
            </a:r>
            <a:r>
              <a:rPr lang="en-US" altLang="ko-KR" dirty="0"/>
              <a:t> running job - parallelization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2443" y="1883885"/>
            <a:ext cx="6068620" cy="414615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518" y="1690688"/>
            <a:ext cx="4633460" cy="170208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0" name="직사각형 9"/>
          <p:cNvSpPr/>
          <p:nvPr/>
        </p:nvSpPr>
        <p:spPr>
          <a:xfrm>
            <a:off x="5894024" y="2967210"/>
            <a:ext cx="5802217" cy="6242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5894023" y="3563957"/>
            <a:ext cx="5802217" cy="6242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5894022" y="4200250"/>
            <a:ext cx="5802217" cy="1811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5894022" y="4393447"/>
            <a:ext cx="5802217" cy="564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5894022" y="4970398"/>
            <a:ext cx="5802217" cy="1803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5894022" y="5164018"/>
            <a:ext cx="5802217" cy="39582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5894021" y="5573076"/>
            <a:ext cx="5802217" cy="39582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514605" y="3392776"/>
            <a:ext cx="47592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mpirun</a:t>
            </a:r>
            <a:r>
              <a:rPr lang="en-US" altLang="ko-KR" dirty="0"/>
              <a:t> -np 16  ~/q-e-qe-7.4/bin/</a:t>
            </a:r>
            <a:r>
              <a:rPr lang="en-US" altLang="ko-KR" dirty="0" err="1"/>
              <a:t>pw.x</a:t>
            </a:r>
            <a:r>
              <a:rPr lang="en-US" altLang="ko-KR" dirty="0"/>
              <a:t> </a:t>
            </a:r>
          </a:p>
          <a:p>
            <a:r>
              <a:rPr lang="en-US" altLang="ko-KR" dirty="0"/>
              <a:t>–</a:t>
            </a:r>
            <a:r>
              <a:rPr lang="en-US" altLang="ko-KR" dirty="0" err="1"/>
              <a:t>nb</a:t>
            </a:r>
            <a:r>
              <a:rPr lang="en-US" altLang="ko-KR" dirty="0"/>
              <a:t> 1 –</a:t>
            </a:r>
            <a:r>
              <a:rPr lang="en-US" altLang="ko-KR" dirty="0" err="1"/>
              <a:t>nk</a:t>
            </a:r>
            <a:r>
              <a:rPr lang="en-US" altLang="ko-KR" dirty="0"/>
              <a:t> 2 –</a:t>
            </a:r>
            <a:r>
              <a:rPr lang="en-US" altLang="ko-KR" dirty="0" err="1"/>
              <a:t>nd</a:t>
            </a:r>
            <a:r>
              <a:rPr lang="en-US" altLang="ko-KR" dirty="0"/>
              <a:t> 1 –</a:t>
            </a:r>
            <a:r>
              <a:rPr lang="en-US" altLang="ko-KR" dirty="0" err="1"/>
              <a:t>nt</a:t>
            </a:r>
            <a:r>
              <a:rPr lang="en-US" altLang="ko-KR" dirty="0"/>
              <a:t> 1 &lt;./scf.in  &gt;./</a:t>
            </a:r>
            <a:r>
              <a:rPr lang="en-US" altLang="ko-KR" dirty="0" err="1"/>
              <a:t>scf.out</a:t>
            </a:r>
            <a:endParaRPr lang="en-US" altLang="ko-KR" dirty="0"/>
          </a:p>
        </p:txBody>
      </p:sp>
      <p:sp>
        <p:nvSpPr>
          <p:cNvPr id="18" name="직사각형 17"/>
          <p:cNvSpPr/>
          <p:nvPr/>
        </p:nvSpPr>
        <p:spPr>
          <a:xfrm>
            <a:off x="628962" y="3930770"/>
            <a:ext cx="4759285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dirty="0"/>
              <a:t>Plane wave parallelization : default</a:t>
            </a:r>
          </a:p>
          <a:p>
            <a:pPr>
              <a:lnSpc>
                <a:spcPct val="200000"/>
              </a:lnSpc>
            </a:pPr>
            <a:r>
              <a:rPr lang="en-US" altLang="ko-KR" dirty="0" err="1"/>
              <a:t>nb</a:t>
            </a:r>
            <a:r>
              <a:rPr lang="en-US" altLang="ko-KR" dirty="0"/>
              <a:t> : band parallelization</a:t>
            </a:r>
          </a:p>
          <a:p>
            <a:pPr>
              <a:lnSpc>
                <a:spcPct val="200000"/>
              </a:lnSpc>
            </a:pPr>
            <a:r>
              <a:rPr lang="en-US" altLang="ko-KR" dirty="0" err="1">
                <a:highlight>
                  <a:srgbClr val="FFFF00"/>
                </a:highlight>
              </a:rPr>
              <a:t>nk</a:t>
            </a:r>
            <a:r>
              <a:rPr lang="en-US" altLang="ko-KR" dirty="0">
                <a:highlight>
                  <a:srgbClr val="FFFF00"/>
                </a:highlight>
              </a:rPr>
              <a:t> : k-point parallelization</a:t>
            </a:r>
          </a:p>
          <a:p>
            <a:pPr>
              <a:lnSpc>
                <a:spcPct val="200000"/>
              </a:lnSpc>
            </a:pPr>
            <a:r>
              <a:rPr lang="en-US" altLang="ko-KR" dirty="0" err="1"/>
              <a:t>nd</a:t>
            </a:r>
            <a:r>
              <a:rPr lang="en-US" altLang="ko-KR" dirty="0"/>
              <a:t> : diagonalization parallelization</a:t>
            </a:r>
          </a:p>
          <a:p>
            <a:pPr>
              <a:lnSpc>
                <a:spcPct val="200000"/>
              </a:lnSpc>
            </a:pPr>
            <a:r>
              <a:rPr lang="en-US" altLang="ko-KR" dirty="0" err="1"/>
              <a:t>nt</a:t>
            </a:r>
            <a:r>
              <a:rPr lang="en-US" altLang="ko-KR" dirty="0"/>
              <a:t> : task group parallelization</a:t>
            </a: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8730" y="0"/>
            <a:ext cx="2483270" cy="1191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0869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3462746" cy="1325563"/>
          </a:xfrm>
        </p:spPr>
        <p:txBody>
          <a:bodyPr/>
          <a:lstStyle/>
          <a:p>
            <a:r>
              <a:rPr lang="en-US" altLang="ko-KR" dirty="0" err="1"/>
              <a:t>Pw.x</a:t>
            </a:r>
            <a:r>
              <a:rPr lang="en-US" altLang="ko-KR" dirty="0"/>
              <a:t> output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8730" y="0"/>
            <a:ext cx="2483270" cy="1191314"/>
          </a:xfrm>
          <a:prstGeom prst="rect">
            <a:avLst/>
          </a:prstGeom>
        </p:spPr>
      </p:pic>
      <p:sp>
        <p:nvSpPr>
          <p:cNvPr id="11" name="물결 10"/>
          <p:cNvSpPr/>
          <p:nvPr/>
        </p:nvSpPr>
        <p:spPr>
          <a:xfrm>
            <a:off x="4734587" y="643656"/>
            <a:ext cx="1369763" cy="833610"/>
          </a:xfrm>
          <a:prstGeom prst="wav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rgbClr val="0000FF"/>
                </a:solidFill>
              </a:rPr>
              <a:t>scf.out</a:t>
            </a:r>
            <a:endParaRPr lang="ko-KR" altLang="en-US" dirty="0">
              <a:solidFill>
                <a:srgbClr val="0000FF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509" y="2610735"/>
            <a:ext cx="3489035" cy="961265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509" y="3703891"/>
            <a:ext cx="3382798" cy="2600753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0786" y="2603371"/>
            <a:ext cx="3327162" cy="3817147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80795" y="2598307"/>
            <a:ext cx="4456660" cy="3582949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5078364" y="2057846"/>
            <a:ext cx="1519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SCF iteration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8254005" y="2057846"/>
            <a:ext cx="319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Eigen value and total energy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1242904" y="2025345"/>
            <a:ext cx="1802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Front of output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7536051" y="2557220"/>
            <a:ext cx="4564251" cy="40160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4123170" y="2557220"/>
            <a:ext cx="3359621" cy="40160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246977" y="2557220"/>
            <a:ext cx="3752101" cy="40160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37431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72067" y="180739"/>
            <a:ext cx="4174066" cy="1325563"/>
          </a:xfrm>
        </p:spPr>
        <p:txBody>
          <a:bodyPr/>
          <a:lstStyle/>
          <a:p>
            <a:r>
              <a:rPr lang="en-US" altLang="ko-KR" dirty="0"/>
              <a:t>DFT packages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779" y="3919728"/>
            <a:ext cx="1963823" cy="94211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196" y="2866675"/>
            <a:ext cx="1822526" cy="99631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0206" y="4458844"/>
            <a:ext cx="2752799" cy="35192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8257" y="5882539"/>
            <a:ext cx="1903959" cy="456397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023" y="2493882"/>
            <a:ext cx="2055231" cy="76164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4748" y="2639781"/>
            <a:ext cx="1241207" cy="665884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9196" y="4861845"/>
            <a:ext cx="1782080" cy="89459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04708" y="5662542"/>
            <a:ext cx="985248" cy="906714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874" y="3686978"/>
            <a:ext cx="1144046" cy="1282438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11"/>
          <a:srcRect t="14899"/>
          <a:stretch/>
        </p:blipFill>
        <p:spPr>
          <a:xfrm>
            <a:off x="8688917" y="940741"/>
            <a:ext cx="3318102" cy="2669102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722548" y="3609843"/>
            <a:ext cx="3189588" cy="2842494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8652634" y="294410"/>
            <a:ext cx="33294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List of Quantum chemistry and solid-state physics software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473680" y="1923886"/>
            <a:ext cx="2799644" cy="4775200"/>
          </a:xfrm>
          <a:prstGeom prst="roundRect">
            <a:avLst/>
          </a:prstGeom>
          <a:noFill/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1248578" y="2150780"/>
            <a:ext cx="1354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Plane wave</a:t>
            </a:r>
            <a:endParaRPr lang="ko-KR" altLang="en-US" dirty="0"/>
          </a:p>
        </p:txBody>
      </p:sp>
      <p:graphicFrame>
        <p:nvGraphicFramePr>
          <p:cNvPr id="22" name="개체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09398524"/>
              </p:ext>
            </p:extLst>
          </p:nvPr>
        </p:nvGraphicFramePr>
        <p:xfrm>
          <a:off x="5215590" y="500407"/>
          <a:ext cx="2577901" cy="9280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952200" imgH="342720" progId="Equation.DSMT4">
                  <p:embed/>
                </p:oleObj>
              </mc:Choice>
              <mc:Fallback>
                <p:oleObj name="Equation" r:id="rId13" imgW="952200" imgH="3427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5215590" y="500407"/>
                        <a:ext cx="2577901" cy="92804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모서리가 둥근 직사각형 22"/>
          <p:cNvSpPr/>
          <p:nvPr/>
        </p:nvSpPr>
        <p:spPr>
          <a:xfrm>
            <a:off x="3429451" y="1940865"/>
            <a:ext cx="2535762" cy="1461571"/>
          </a:xfrm>
          <a:prstGeom prst="roundRect">
            <a:avLst/>
          </a:prstGeom>
          <a:noFill/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3830735" y="1982297"/>
            <a:ext cx="1859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Gaussian orbital</a:t>
            </a:r>
            <a:endParaRPr lang="ko-KR" alt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6354906" y="1963812"/>
            <a:ext cx="17472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Numerical atomic orbital</a:t>
            </a:r>
            <a:endParaRPr lang="ko-KR" altLang="en-US" dirty="0"/>
          </a:p>
        </p:txBody>
      </p:sp>
      <p:sp>
        <p:nvSpPr>
          <p:cNvPr id="26" name="모서리가 둥근 직사각형 25"/>
          <p:cNvSpPr/>
          <p:nvPr/>
        </p:nvSpPr>
        <p:spPr>
          <a:xfrm>
            <a:off x="5997028" y="1940865"/>
            <a:ext cx="2535762" cy="1461571"/>
          </a:xfrm>
          <a:prstGeom prst="roundRect">
            <a:avLst/>
          </a:prstGeom>
          <a:noFill/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모서리가 둥근 직사각형 26"/>
          <p:cNvSpPr/>
          <p:nvPr/>
        </p:nvSpPr>
        <p:spPr>
          <a:xfrm>
            <a:off x="3428542" y="3544299"/>
            <a:ext cx="5104247" cy="1505099"/>
          </a:xfrm>
          <a:prstGeom prst="roundRect">
            <a:avLst/>
          </a:prstGeom>
          <a:noFill/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3803815" y="3816158"/>
            <a:ext cx="2750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Augmented plane wave </a:t>
            </a:r>
            <a:endParaRPr lang="ko-KR" altLang="en-US" dirty="0"/>
          </a:p>
        </p:txBody>
      </p:sp>
      <p:sp>
        <p:nvSpPr>
          <p:cNvPr id="29" name="모서리가 둥근 직사각형 28"/>
          <p:cNvSpPr/>
          <p:nvPr/>
        </p:nvSpPr>
        <p:spPr>
          <a:xfrm>
            <a:off x="3428543" y="5137961"/>
            <a:ext cx="2536670" cy="1505099"/>
          </a:xfrm>
          <a:prstGeom prst="roundRect">
            <a:avLst/>
          </a:prstGeom>
          <a:noFill/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3803815" y="5255767"/>
            <a:ext cx="1742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Numerical grid</a:t>
            </a:r>
            <a:endParaRPr lang="ko-KR" altLang="en-US" dirty="0"/>
          </a:p>
        </p:txBody>
      </p:sp>
      <p:sp>
        <p:nvSpPr>
          <p:cNvPr id="31" name="모서리가 둥근 직사각형 30"/>
          <p:cNvSpPr/>
          <p:nvPr/>
        </p:nvSpPr>
        <p:spPr>
          <a:xfrm>
            <a:off x="5996119" y="5137960"/>
            <a:ext cx="2536670" cy="1505099"/>
          </a:xfrm>
          <a:prstGeom prst="roundRect">
            <a:avLst/>
          </a:prstGeom>
          <a:noFill/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/>
          <p:cNvSpPr txBox="1"/>
          <p:nvPr/>
        </p:nvSpPr>
        <p:spPr>
          <a:xfrm>
            <a:off x="6354906" y="5440433"/>
            <a:ext cx="185653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Gaussian+PW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Hybrid basis set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310032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3462746" cy="1325563"/>
          </a:xfrm>
        </p:spPr>
        <p:txBody>
          <a:bodyPr/>
          <a:lstStyle/>
          <a:p>
            <a:r>
              <a:rPr lang="en-US" altLang="ko-KR" dirty="0" err="1"/>
              <a:t>Pw.x</a:t>
            </a:r>
            <a:r>
              <a:rPr lang="en-US" altLang="ko-KR" dirty="0"/>
              <a:t> output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8730" y="0"/>
            <a:ext cx="2483270" cy="1191314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368731" y="2446734"/>
            <a:ext cx="5681175" cy="2162598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물결 5"/>
          <p:cNvSpPr/>
          <p:nvPr/>
        </p:nvSpPr>
        <p:spPr>
          <a:xfrm>
            <a:off x="629608" y="2663019"/>
            <a:ext cx="1369763" cy="833610"/>
          </a:xfrm>
          <a:prstGeom prst="wav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rgbClr val="0000FF"/>
                </a:solidFill>
              </a:rPr>
              <a:t>prefix.save</a:t>
            </a:r>
            <a:endParaRPr lang="ko-KR" altLang="en-US" dirty="0">
              <a:solidFill>
                <a:srgbClr val="0000FF"/>
              </a:solidFill>
            </a:endParaRPr>
          </a:p>
        </p:txBody>
      </p:sp>
      <p:sp>
        <p:nvSpPr>
          <p:cNvPr id="7" name="물결 6"/>
          <p:cNvSpPr/>
          <p:nvPr/>
        </p:nvSpPr>
        <p:spPr>
          <a:xfrm>
            <a:off x="2324370" y="2663019"/>
            <a:ext cx="1369763" cy="833610"/>
          </a:xfrm>
          <a:prstGeom prst="wav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0000FF"/>
                </a:solidFill>
              </a:rPr>
              <a:t>prefix.wfc1</a:t>
            </a:r>
            <a:endParaRPr lang="ko-KR" altLang="en-US" dirty="0">
              <a:solidFill>
                <a:srgbClr val="0000FF"/>
              </a:solidFill>
            </a:endParaRPr>
          </a:p>
        </p:txBody>
      </p:sp>
      <p:sp>
        <p:nvSpPr>
          <p:cNvPr id="8" name="물결 7"/>
          <p:cNvSpPr/>
          <p:nvPr/>
        </p:nvSpPr>
        <p:spPr>
          <a:xfrm>
            <a:off x="4525907" y="2663019"/>
            <a:ext cx="1369763" cy="833610"/>
          </a:xfrm>
          <a:prstGeom prst="wav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rgbClr val="0000FF"/>
                </a:solidFill>
              </a:rPr>
              <a:t>prefix.wfc</a:t>
            </a:r>
            <a:r>
              <a:rPr lang="en-US" altLang="ko-KR" dirty="0">
                <a:solidFill>
                  <a:srgbClr val="0000FF"/>
                </a:solidFill>
              </a:rPr>
              <a:t>#</a:t>
            </a:r>
            <a:endParaRPr lang="ko-KR" altLang="en-US" dirty="0">
              <a:solidFill>
                <a:srgbClr val="0000FF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884037" y="2624059"/>
            <a:ext cx="4876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rgbClr val="0000FF"/>
                </a:solidFill>
              </a:rPr>
              <a:t>…</a:t>
            </a:r>
            <a:endParaRPr lang="ko-KR" altLang="en-US" sz="3200" dirty="0">
              <a:solidFill>
                <a:srgbClr val="0000FF"/>
              </a:solidFill>
            </a:endParaRPr>
          </a:p>
        </p:txBody>
      </p:sp>
      <p:sp>
        <p:nvSpPr>
          <p:cNvPr id="10" name="물결 9"/>
          <p:cNvSpPr/>
          <p:nvPr/>
        </p:nvSpPr>
        <p:spPr>
          <a:xfrm>
            <a:off x="629608" y="3603124"/>
            <a:ext cx="1369763" cy="833610"/>
          </a:xfrm>
          <a:prstGeom prst="wav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rgbClr val="0000FF"/>
                </a:solidFill>
              </a:rPr>
              <a:t>prefix.xxx</a:t>
            </a:r>
            <a:r>
              <a:rPr lang="en-US" altLang="ko-KR" dirty="0">
                <a:solidFill>
                  <a:srgbClr val="0000FF"/>
                </a:solidFill>
              </a:rPr>
              <a:t>..</a:t>
            </a:r>
            <a:endParaRPr lang="ko-KR" altLang="en-US" dirty="0">
              <a:solidFill>
                <a:srgbClr val="0000FF"/>
              </a:solidFill>
            </a:endParaRPr>
          </a:p>
        </p:txBody>
      </p:sp>
      <p:sp>
        <p:nvSpPr>
          <p:cNvPr id="11" name="물결 10"/>
          <p:cNvSpPr/>
          <p:nvPr/>
        </p:nvSpPr>
        <p:spPr>
          <a:xfrm>
            <a:off x="4525906" y="3654536"/>
            <a:ext cx="1369763" cy="833610"/>
          </a:xfrm>
          <a:prstGeom prst="wav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rgbClr val="0000FF"/>
                </a:solidFill>
              </a:rPr>
              <a:t>scf.out</a:t>
            </a:r>
            <a:endParaRPr lang="ko-KR" altLang="en-US" dirty="0">
              <a:solidFill>
                <a:srgbClr val="0000FF"/>
              </a:solidFill>
            </a:endParaRPr>
          </a:p>
        </p:txBody>
      </p:sp>
      <p:sp>
        <p:nvSpPr>
          <p:cNvPr id="12" name="물결 11"/>
          <p:cNvSpPr/>
          <p:nvPr/>
        </p:nvSpPr>
        <p:spPr>
          <a:xfrm>
            <a:off x="2324370" y="3654536"/>
            <a:ext cx="1369763" cy="833610"/>
          </a:xfrm>
          <a:prstGeom prst="wav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0000FF"/>
                </a:solidFill>
              </a:rPr>
              <a:t>scf.in</a:t>
            </a:r>
            <a:endParaRPr lang="ko-KR" altLang="en-US" dirty="0">
              <a:solidFill>
                <a:srgbClr val="0000FF"/>
              </a:solidFill>
            </a:endParaRPr>
          </a:p>
        </p:txBody>
      </p:sp>
      <p:sp>
        <p:nvSpPr>
          <p:cNvPr id="3" name="자유형 2"/>
          <p:cNvSpPr/>
          <p:nvPr/>
        </p:nvSpPr>
        <p:spPr>
          <a:xfrm>
            <a:off x="432538" y="2492783"/>
            <a:ext cx="5630579" cy="2078826"/>
          </a:xfrm>
          <a:custGeom>
            <a:avLst/>
            <a:gdLst>
              <a:gd name="connsiteX0" fmla="*/ 5444664 w 5630579"/>
              <a:gd name="connsiteY0" fmla="*/ 68296 h 2078826"/>
              <a:gd name="connsiteX1" fmla="*/ 5444664 w 5630579"/>
              <a:gd name="connsiteY1" fmla="*/ 68296 h 2078826"/>
              <a:gd name="connsiteX2" fmla="*/ 5308073 w 5630579"/>
              <a:gd name="connsiteY2" fmla="*/ 53119 h 2078826"/>
              <a:gd name="connsiteX3" fmla="*/ 5194247 w 5630579"/>
              <a:gd name="connsiteY3" fmla="*/ 37942 h 2078826"/>
              <a:gd name="connsiteX4" fmla="*/ 5072833 w 5630579"/>
              <a:gd name="connsiteY4" fmla="*/ 30354 h 2078826"/>
              <a:gd name="connsiteX5" fmla="*/ 4921066 w 5630579"/>
              <a:gd name="connsiteY5" fmla="*/ 15177 h 2078826"/>
              <a:gd name="connsiteX6" fmla="*/ 4572000 w 5630579"/>
              <a:gd name="connsiteY6" fmla="*/ 0 h 2078826"/>
              <a:gd name="connsiteX7" fmla="*/ 3744867 w 5630579"/>
              <a:gd name="connsiteY7" fmla="*/ 7589 h 2078826"/>
              <a:gd name="connsiteX8" fmla="*/ 3668983 w 5630579"/>
              <a:gd name="connsiteY8" fmla="*/ 15177 h 2078826"/>
              <a:gd name="connsiteX9" fmla="*/ 3380624 w 5630579"/>
              <a:gd name="connsiteY9" fmla="*/ 30354 h 2078826"/>
              <a:gd name="connsiteX10" fmla="*/ 3228857 w 5630579"/>
              <a:gd name="connsiteY10" fmla="*/ 45530 h 2078826"/>
              <a:gd name="connsiteX11" fmla="*/ 3046735 w 5630579"/>
              <a:gd name="connsiteY11" fmla="*/ 60707 h 2078826"/>
              <a:gd name="connsiteX12" fmla="*/ 2819084 w 5630579"/>
              <a:gd name="connsiteY12" fmla="*/ 83472 h 2078826"/>
              <a:gd name="connsiteX13" fmla="*/ 2287897 w 5630579"/>
              <a:gd name="connsiteY13" fmla="*/ 98649 h 2078826"/>
              <a:gd name="connsiteX14" fmla="*/ 2151306 w 5630579"/>
              <a:gd name="connsiteY14" fmla="*/ 113826 h 2078826"/>
              <a:gd name="connsiteX15" fmla="*/ 1680827 w 5630579"/>
              <a:gd name="connsiteY15" fmla="*/ 106237 h 2078826"/>
              <a:gd name="connsiteX16" fmla="*/ 1491117 w 5630579"/>
              <a:gd name="connsiteY16" fmla="*/ 91061 h 2078826"/>
              <a:gd name="connsiteX17" fmla="*/ 1240701 w 5630579"/>
              <a:gd name="connsiteY17" fmla="*/ 60707 h 2078826"/>
              <a:gd name="connsiteX18" fmla="*/ 944754 w 5630579"/>
              <a:gd name="connsiteY18" fmla="*/ 53119 h 2078826"/>
              <a:gd name="connsiteX19" fmla="*/ 443920 w 5630579"/>
              <a:gd name="connsiteY19" fmla="*/ 53119 h 2078826"/>
              <a:gd name="connsiteX20" fmla="*/ 421155 w 5630579"/>
              <a:gd name="connsiteY20" fmla="*/ 60707 h 2078826"/>
              <a:gd name="connsiteX21" fmla="*/ 345272 w 5630579"/>
              <a:gd name="connsiteY21" fmla="*/ 75884 h 2078826"/>
              <a:gd name="connsiteX22" fmla="*/ 307330 w 5630579"/>
              <a:gd name="connsiteY22" fmla="*/ 91061 h 2078826"/>
              <a:gd name="connsiteX23" fmla="*/ 299741 w 5630579"/>
              <a:gd name="connsiteY23" fmla="*/ 98649 h 2078826"/>
              <a:gd name="connsiteX24" fmla="*/ 269388 w 5630579"/>
              <a:gd name="connsiteY24" fmla="*/ 113826 h 2078826"/>
              <a:gd name="connsiteX25" fmla="*/ 254211 w 5630579"/>
              <a:gd name="connsiteY25" fmla="*/ 129003 h 2078826"/>
              <a:gd name="connsiteX26" fmla="*/ 231446 w 5630579"/>
              <a:gd name="connsiteY26" fmla="*/ 144179 h 2078826"/>
              <a:gd name="connsiteX27" fmla="*/ 223857 w 5630579"/>
              <a:gd name="connsiteY27" fmla="*/ 151768 h 2078826"/>
              <a:gd name="connsiteX28" fmla="*/ 208681 w 5630579"/>
              <a:gd name="connsiteY28" fmla="*/ 159356 h 2078826"/>
              <a:gd name="connsiteX29" fmla="*/ 182121 w 5630579"/>
              <a:gd name="connsiteY29" fmla="*/ 185915 h 2078826"/>
              <a:gd name="connsiteX30" fmla="*/ 159356 w 5630579"/>
              <a:gd name="connsiteY30" fmla="*/ 223857 h 2078826"/>
              <a:gd name="connsiteX31" fmla="*/ 144179 w 5630579"/>
              <a:gd name="connsiteY31" fmla="*/ 261799 h 2078826"/>
              <a:gd name="connsiteX32" fmla="*/ 136591 w 5630579"/>
              <a:gd name="connsiteY32" fmla="*/ 269388 h 2078826"/>
              <a:gd name="connsiteX33" fmla="*/ 121414 w 5630579"/>
              <a:gd name="connsiteY33" fmla="*/ 314918 h 2078826"/>
              <a:gd name="connsiteX34" fmla="*/ 113826 w 5630579"/>
              <a:gd name="connsiteY34" fmla="*/ 337683 h 2078826"/>
              <a:gd name="connsiteX35" fmla="*/ 98649 w 5630579"/>
              <a:gd name="connsiteY35" fmla="*/ 368037 h 2078826"/>
              <a:gd name="connsiteX36" fmla="*/ 75884 w 5630579"/>
              <a:gd name="connsiteY36" fmla="*/ 413567 h 2078826"/>
              <a:gd name="connsiteX37" fmla="*/ 60707 w 5630579"/>
              <a:gd name="connsiteY37" fmla="*/ 474274 h 2078826"/>
              <a:gd name="connsiteX38" fmla="*/ 53119 w 5630579"/>
              <a:gd name="connsiteY38" fmla="*/ 504628 h 2078826"/>
              <a:gd name="connsiteX39" fmla="*/ 45530 w 5630579"/>
              <a:gd name="connsiteY39" fmla="*/ 557746 h 2078826"/>
              <a:gd name="connsiteX40" fmla="*/ 0 w 5630579"/>
              <a:gd name="connsiteY40" fmla="*/ 755044 h 2078826"/>
              <a:gd name="connsiteX41" fmla="*/ 7589 w 5630579"/>
              <a:gd name="connsiteY41" fmla="*/ 830928 h 2078826"/>
              <a:gd name="connsiteX42" fmla="*/ 68296 w 5630579"/>
              <a:gd name="connsiteY42" fmla="*/ 997872 h 2078826"/>
              <a:gd name="connsiteX43" fmla="*/ 91061 w 5630579"/>
              <a:gd name="connsiteY43" fmla="*/ 1081345 h 2078826"/>
              <a:gd name="connsiteX44" fmla="*/ 106237 w 5630579"/>
              <a:gd name="connsiteY44" fmla="*/ 1179994 h 2078826"/>
              <a:gd name="connsiteX45" fmla="*/ 91061 w 5630579"/>
              <a:gd name="connsiteY45" fmla="*/ 1597355 h 2078826"/>
              <a:gd name="connsiteX46" fmla="*/ 75884 w 5630579"/>
              <a:gd name="connsiteY46" fmla="*/ 1696003 h 2078826"/>
              <a:gd name="connsiteX47" fmla="*/ 68296 w 5630579"/>
              <a:gd name="connsiteY47" fmla="*/ 1756711 h 2078826"/>
              <a:gd name="connsiteX48" fmla="*/ 91061 w 5630579"/>
              <a:gd name="connsiteY48" fmla="*/ 1893301 h 2078826"/>
              <a:gd name="connsiteX49" fmla="*/ 98649 w 5630579"/>
              <a:gd name="connsiteY49" fmla="*/ 1908478 h 2078826"/>
              <a:gd name="connsiteX50" fmla="*/ 121414 w 5630579"/>
              <a:gd name="connsiteY50" fmla="*/ 1938832 h 2078826"/>
              <a:gd name="connsiteX51" fmla="*/ 204886 w 5630579"/>
              <a:gd name="connsiteY51" fmla="*/ 1999539 h 2078826"/>
              <a:gd name="connsiteX52" fmla="*/ 242828 w 5630579"/>
              <a:gd name="connsiteY52" fmla="*/ 2014715 h 2078826"/>
              <a:gd name="connsiteX53" fmla="*/ 303535 w 5630579"/>
              <a:gd name="connsiteY53" fmla="*/ 2045069 h 2078826"/>
              <a:gd name="connsiteX54" fmla="*/ 516010 w 5630579"/>
              <a:gd name="connsiteY54" fmla="*/ 2067834 h 2078826"/>
              <a:gd name="connsiteX55" fmla="*/ 1392468 w 5630579"/>
              <a:gd name="connsiteY55" fmla="*/ 2048863 h 2078826"/>
              <a:gd name="connsiteX56" fmla="*/ 1479735 w 5630579"/>
              <a:gd name="connsiteY56" fmla="*/ 2003333 h 2078826"/>
              <a:gd name="connsiteX57" fmla="*/ 1517676 w 5630579"/>
              <a:gd name="connsiteY57" fmla="*/ 1942626 h 2078826"/>
              <a:gd name="connsiteX58" fmla="*/ 1525265 w 5630579"/>
              <a:gd name="connsiteY58" fmla="*/ 1927449 h 2078826"/>
              <a:gd name="connsiteX59" fmla="*/ 1540442 w 5630579"/>
              <a:gd name="connsiteY59" fmla="*/ 1904684 h 2078826"/>
              <a:gd name="connsiteX60" fmla="*/ 1548030 w 5630579"/>
              <a:gd name="connsiteY60" fmla="*/ 1889507 h 2078826"/>
              <a:gd name="connsiteX61" fmla="*/ 1601149 w 5630579"/>
              <a:gd name="connsiteY61" fmla="*/ 1821212 h 2078826"/>
              <a:gd name="connsiteX62" fmla="*/ 1623914 w 5630579"/>
              <a:gd name="connsiteY62" fmla="*/ 1752916 h 2078826"/>
              <a:gd name="connsiteX63" fmla="*/ 1631502 w 5630579"/>
              <a:gd name="connsiteY63" fmla="*/ 1699798 h 2078826"/>
              <a:gd name="connsiteX64" fmla="*/ 1639091 w 5630579"/>
              <a:gd name="connsiteY64" fmla="*/ 1631502 h 2078826"/>
              <a:gd name="connsiteX65" fmla="*/ 1684621 w 5630579"/>
              <a:gd name="connsiteY65" fmla="*/ 1487323 h 2078826"/>
              <a:gd name="connsiteX66" fmla="*/ 1722563 w 5630579"/>
              <a:gd name="connsiteY66" fmla="*/ 1350732 h 2078826"/>
              <a:gd name="connsiteX67" fmla="*/ 1783270 w 5630579"/>
              <a:gd name="connsiteY67" fmla="*/ 1259672 h 2078826"/>
              <a:gd name="connsiteX68" fmla="*/ 1790858 w 5630579"/>
              <a:gd name="connsiteY68" fmla="*/ 1240701 h 2078826"/>
              <a:gd name="connsiteX69" fmla="*/ 1828800 w 5630579"/>
              <a:gd name="connsiteY69" fmla="*/ 1217935 h 2078826"/>
              <a:gd name="connsiteX70" fmla="*/ 1866742 w 5630579"/>
              <a:gd name="connsiteY70" fmla="*/ 1179994 h 2078826"/>
              <a:gd name="connsiteX71" fmla="*/ 1950214 w 5630579"/>
              <a:gd name="connsiteY71" fmla="*/ 1119286 h 2078826"/>
              <a:gd name="connsiteX72" fmla="*/ 1965391 w 5630579"/>
              <a:gd name="connsiteY72" fmla="*/ 1111698 h 2078826"/>
              <a:gd name="connsiteX73" fmla="*/ 2041275 w 5630579"/>
              <a:gd name="connsiteY73" fmla="*/ 1073756 h 2078826"/>
              <a:gd name="connsiteX74" fmla="*/ 2086805 w 5630579"/>
              <a:gd name="connsiteY74" fmla="*/ 1050991 h 2078826"/>
              <a:gd name="connsiteX75" fmla="*/ 2101982 w 5630579"/>
              <a:gd name="connsiteY75" fmla="*/ 1043403 h 2078826"/>
              <a:gd name="connsiteX76" fmla="*/ 2147512 w 5630579"/>
              <a:gd name="connsiteY76" fmla="*/ 1035814 h 2078826"/>
              <a:gd name="connsiteX77" fmla="*/ 3733484 w 5630579"/>
              <a:gd name="connsiteY77" fmla="*/ 1058579 h 2078826"/>
              <a:gd name="connsiteX78" fmla="*/ 4052196 w 5630579"/>
              <a:gd name="connsiteY78" fmla="*/ 1073756 h 2078826"/>
              <a:gd name="connsiteX79" fmla="*/ 4469557 w 5630579"/>
              <a:gd name="connsiteY79" fmla="*/ 1111698 h 2078826"/>
              <a:gd name="connsiteX80" fmla="*/ 4727562 w 5630579"/>
              <a:gd name="connsiteY80" fmla="*/ 1104110 h 2078826"/>
              <a:gd name="connsiteX81" fmla="*/ 4879330 w 5630579"/>
              <a:gd name="connsiteY81" fmla="*/ 1073756 h 2078826"/>
              <a:gd name="connsiteX82" fmla="*/ 4917272 w 5630579"/>
              <a:gd name="connsiteY82" fmla="*/ 1066168 h 2078826"/>
              <a:gd name="connsiteX83" fmla="*/ 4940037 w 5630579"/>
              <a:gd name="connsiteY83" fmla="*/ 1058579 h 2078826"/>
              <a:gd name="connsiteX84" fmla="*/ 5000744 w 5630579"/>
              <a:gd name="connsiteY84" fmla="*/ 1050991 h 2078826"/>
              <a:gd name="connsiteX85" fmla="*/ 5144923 w 5630579"/>
              <a:gd name="connsiteY85" fmla="*/ 1035814 h 2078826"/>
              <a:gd name="connsiteX86" fmla="*/ 5372574 w 5630579"/>
              <a:gd name="connsiteY86" fmla="*/ 1020637 h 2078826"/>
              <a:gd name="connsiteX87" fmla="*/ 5463635 w 5630579"/>
              <a:gd name="connsiteY87" fmla="*/ 1005461 h 2078826"/>
              <a:gd name="connsiteX88" fmla="*/ 5486400 w 5630579"/>
              <a:gd name="connsiteY88" fmla="*/ 997872 h 2078826"/>
              <a:gd name="connsiteX89" fmla="*/ 5554696 w 5630579"/>
              <a:gd name="connsiteY89" fmla="*/ 975107 h 2078826"/>
              <a:gd name="connsiteX90" fmla="*/ 5600226 w 5630579"/>
              <a:gd name="connsiteY90" fmla="*/ 906812 h 2078826"/>
              <a:gd name="connsiteX91" fmla="*/ 5630579 w 5630579"/>
              <a:gd name="connsiteY91" fmla="*/ 747456 h 2078826"/>
              <a:gd name="connsiteX92" fmla="*/ 5607814 w 5630579"/>
              <a:gd name="connsiteY92" fmla="*/ 383213 h 2078826"/>
              <a:gd name="connsiteX93" fmla="*/ 5600226 w 5630579"/>
              <a:gd name="connsiteY93" fmla="*/ 330095 h 2078826"/>
              <a:gd name="connsiteX94" fmla="*/ 5592637 w 5630579"/>
              <a:gd name="connsiteY94" fmla="*/ 314918 h 2078826"/>
              <a:gd name="connsiteX95" fmla="*/ 5554696 w 5630579"/>
              <a:gd name="connsiteY95" fmla="*/ 254211 h 2078826"/>
              <a:gd name="connsiteX96" fmla="*/ 5539519 w 5630579"/>
              <a:gd name="connsiteY96" fmla="*/ 223857 h 2078826"/>
              <a:gd name="connsiteX97" fmla="*/ 5501577 w 5630579"/>
              <a:gd name="connsiteY97" fmla="*/ 193504 h 2078826"/>
              <a:gd name="connsiteX98" fmla="*/ 5493989 w 5630579"/>
              <a:gd name="connsiteY98" fmla="*/ 178327 h 2078826"/>
              <a:gd name="connsiteX99" fmla="*/ 5482606 w 5630579"/>
              <a:gd name="connsiteY99" fmla="*/ 166945 h 2078826"/>
              <a:gd name="connsiteX100" fmla="*/ 5459841 w 5630579"/>
              <a:gd name="connsiteY100" fmla="*/ 121414 h 2078826"/>
              <a:gd name="connsiteX101" fmla="*/ 5452252 w 5630579"/>
              <a:gd name="connsiteY101" fmla="*/ 106237 h 2078826"/>
              <a:gd name="connsiteX102" fmla="*/ 5440870 w 5630579"/>
              <a:gd name="connsiteY102" fmla="*/ 75884 h 2078826"/>
              <a:gd name="connsiteX103" fmla="*/ 5444664 w 5630579"/>
              <a:gd name="connsiteY103" fmla="*/ 68296 h 2078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</a:cxnLst>
            <a:rect l="l" t="t" r="r" b="b"/>
            <a:pathLst>
              <a:path w="5630579" h="2078826">
                <a:moveTo>
                  <a:pt x="5444664" y="68296"/>
                </a:moveTo>
                <a:lnTo>
                  <a:pt x="5444664" y="68296"/>
                </a:lnTo>
                <a:lnTo>
                  <a:pt x="5308073" y="53119"/>
                </a:lnTo>
                <a:cubicBezTo>
                  <a:pt x="5270073" y="48513"/>
                  <a:pt x="5232347" y="41629"/>
                  <a:pt x="5194247" y="37942"/>
                </a:cubicBezTo>
                <a:cubicBezTo>
                  <a:pt x="5153885" y="34036"/>
                  <a:pt x="5113243" y="33722"/>
                  <a:pt x="5072833" y="30354"/>
                </a:cubicBezTo>
                <a:cubicBezTo>
                  <a:pt x="5022167" y="26132"/>
                  <a:pt x="4971732" y="19399"/>
                  <a:pt x="4921066" y="15177"/>
                </a:cubicBezTo>
                <a:cubicBezTo>
                  <a:pt x="4806053" y="5593"/>
                  <a:pt x="4686308" y="3811"/>
                  <a:pt x="4572000" y="0"/>
                </a:cubicBezTo>
                <a:lnTo>
                  <a:pt x="3744867" y="7589"/>
                </a:lnTo>
                <a:cubicBezTo>
                  <a:pt x="3719450" y="8016"/>
                  <a:pt x="3694354" y="13591"/>
                  <a:pt x="3668983" y="15177"/>
                </a:cubicBezTo>
                <a:lnTo>
                  <a:pt x="3380624" y="30354"/>
                </a:lnTo>
                <a:cubicBezTo>
                  <a:pt x="3329853" y="33026"/>
                  <a:pt x="3279523" y="41308"/>
                  <a:pt x="3228857" y="45530"/>
                </a:cubicBezTo>
                <a:lnTo>
                  <a:pt x="3046735" y="60707"/>
                </a:lnTo>
                <a:cubicBezTo>
                  <a:pt x="2928856" y="82140"/>
                  <a:pt x="2969478" y="78403"/>
                  <a:pt x="2819084" y="83472"/>
                </a:cubicBezTo>
                <a:lnTo>
                  <a:pt x="2287897" y="98649"/>
                </a:lnTo>
                <a:cubicBezTo>
                  <a:pt x="2248387" y="104293"/>
                  <a:pt x="2188130" y="113826"/>
                  <a:pt x="2151306" y="113826"/>
                </a:cubicBezTo>
                <a:cubicBezTo>
                  <a:pt x="1994459" y="113826"/>
                  <a:pt x="1837653" y="108767"/>
                  <a:pt x="1680827" y="106237"/>
                </a:cubicBezTo>
                <a:cubicBezTo>
                  <a:pt x="1617590" y="101178"/>
                  <a:pt x="1553692" y="101490"/>
                  <a:pt x="1491117" y="91061"/>
                </a:cubicBezTo>
                <a:cubicBezTo>
                  <a:pt x="1389909" y="74193"/>
                  <a:pt x="1357021" y="66523"/>
                  <a:pt x="1240701" y="60707"/>
                </a:cubicBezTo>
                <a:cubicBezTo>
                  <a:pt x="1142143" y="55779"/>
                  <a:pt x="1043403" y="55648"/>
                  <a:pt x="944754" y="53119"/>
                </a:cubicBezTo>
                <a:cubicBezTo>
                  <a:pt x="723236" y="38350"/>
                  <a:pt x="797522" y="40022"/>
                  <a:pt x="443920" y="53119"/>
                </a:cubicBezTo>
                <a:cubicBezTo>
                  <a:pt x="435927" y="53415"/>
                  <a:pt x="428949" y="58908"/>
                  <a:pt x="421155" y="60707"/>
                </a:cubicBezTo>
                <a:cubicBezTo>
                  <a:pt x="396020" y="66507"/>
                  <a:pt x="369744" y="67727"/>
                  <a:pt x="345272" y="75884"/>
                </a:cubicBezTo>
                <a:cubicBezTo>
                  <a:pt x="332924" y="80000"/>
                  <a:pt x="318500" y="83614"/>
                  <a:pt x="307330" y="91061"/>
                </a:cubicBezTo>
                <a:cubicBezTo>
                  <a:pt x="304354" y="93045"/>
                  <a:pt x="302808" y="96809"/>
                  <a:pt x="299741" y="98649"/>
                </a:cubicBezTo>
                <a:cubicBezTo>
                  <a:pt x="290041" y="104469"/>
                  <a:pt x="277387" y="105827"/>
                  <a:pt x="269388" y="113826"/>
                </a:cubicBezTo>
                <a:cubicBezTo>
                  <a:pt x="264329" y="118885"/>
                  <a:pt x="259798" y="124534"/>
                  <a:pt x="254211" y="129003"/>
                </a:cubicBezTo>
                <a:cubicBezTo>
                  <a:pt x="247089" y="134700"/>
                  <a:pt x="238742" y="138707"/>
                  <a:pt x="231446" y="144179"/>
                </a:cubicBezTo>
                <a:cubicBezTo>
                  <a:pt x="228584" y="146325"/>
                  <a:pt x="226834" y="149784"/>
                  <a:pt x="223857" y="151768"/>
                </a:cubicBezTo>
                <a:cubicBezTo>
                  <a:pt x="219151" y="154905"/>
                  <a:pt x="213058" y="155775"/>
                  <a:pt x="208681" y="159356"/>
                </a:cubicBezTo>
                <a:cubicBezTo>
                  <a:pt x="198991" y="167284"/>
                  <a:pt x="182121" y="185915"/>
                  <a:pt x="182121" y="185915"/>
                </a:cubicBezTo>
                <a:cubicBezTo>
                  <a:pt x="167612" y="229445"/>
                  <a:pt x="184356" y="190524"/>
                  <a:pt x="159356" y="223857"/>
                </a:cubicBezTo>
                <a:cubicBezTo>
                  <a:pt x="149414" y="237112"/>
                  <a:pt x="151827" y="246504"/>
                  <a:pt x="144179" y="261799"/>
                </a:cubicBezTo>
                <a:cubicBezTo>
                  <a:pt x="142579" y="264999"/>
                  <a:pt x="139120" y="266858"/>
                  <a:pt x="136591" y="269388"/>
                </a:cubicBezTo>
                <a:lnTo>
                  <a:pt x="121414" y="314918"/>
                </a:lnTo>
                <a:cubicBezTo>
                  <a:pt x="118885" y="322506"/>
                  <a:pt x="117403" y="330529"/>
                  <a:pt x="113826" y="337683"/>
                </a:cubicBezTo>
                <a:cubicBezTo>
                  <a:pt x="108767" y="347801"/>
                  <a:pt x="103105" y="357639"/>
                  <a:pt x="98649" y="368037"/>
                </a:cubicBezTo>
                <a:cubicBezTo>
                  <a:pt x="79799" y="412021"/>
                  <a:pt x="105051" y="369818"/>
                  <a:pt x="75884" y="413567"/>
                </a:cubicBezTo>
                <a:lnTo>
                  <a:pt x="60707" y="474274"/>
                </a:lnTo>
                <a:cubicBezTo>
                  <a:pt x="58178" y="484392"/>
                  <a:pt x="54594" y="494303"/>
                  <a:pt x="53119" y="504628"/>
                </a:cubicBezTo>
                <a:cubicBezTo>
                  <a:pt x="50589" y="522334"/>
                  <a:pt x="49241" y="540250"/>
                  <a:pt x="45530" y="557746"/>
                </a:cubicBezTo>
                <a:cubicBezTo>
                  <a:pt x="31525" y="623771"/>
                  <a:pt x="0" y="755044"/>
                  <a:pt x="0" y="755044"/>
                </a:cubicBezTo>
                <a:cubicBezTo>
                  <a:pt x="2530" y="780339"/>
                  <a:pt x="1955" y="806139"/>
                  <a:pt x="7589" y="830928"/>
                </a:cubicBezTo>
                <a:cubicBezTo>
                  <a:pt x="41073" y="978259"/>
                  <a:pt x="30728" y="866376"/>
                  <a:pt x="68296" y="997872"/>
                </a:cubicBezTo>
                <a:cubicBezTo>
                  <a:pt x="69959" y="1003693"/>
                  <a:pt x="88281" y="1065593"/>
                  <a:pt x="91061" y="1081345"/>
                </a:cubicBezTo>
                <a:cubicBezTo>
                  <a:pt x="96843" y="1114109"/>
                  <a:pt x="101178" y="1147111"/>
                  <a:pt x="106237" y="1179994"/>
                </a:cubicBezTo>
                <a:cubicBezTo>
                  <a:pt x="105019" y="1223854"/>
                  <a:pt x="99365" y="1508774"/>
                  <a:pt x="91061" y="1597355"/>
                </a:cubicBezTo>
                <a:cubicBezTo>
                  <a:pt x="87956" y="1630479"/>
                  <a:pt x="80589" y="1663068"/>
                  <a:pt x="75884" y="1696003"/>
                </a:cubicBezTo>
                <a:cubicBezTo>
                  <a:pt x="73000" y="1716191"/>
                  <a:pt x="70825" y="1736475"/>
                  <a:pt x="68296" y="1756711"/>
                </a:cubicBezTo>
                <a:cubicBezTo>
                  <a:pt x="75110" y="1807816"/>
                  <a:pt x="73335" y="1848987"/>
                  <a:pt x="91061" y="1893301"/>
                </a:cubicBezTo>
                <a:cubicBezTo>
                  <a:pt x="93162" y="1898553"/>
                  <a:pt x="95512" y="1903772"/>
                  <a:pt x="98649" y="1908478"/>
                </a:cubicBezTo>
                <a:cubicBezTo>
                  <a:pt x="105664" y="1919001"/>
                  <a:pt x="112471" y="1929889"/>
                  <a:pt x="121414" y="1938832"/>
                </a:cubicBezTo>
                <a:cubicBezTo>
                  <a:pt x="136662" y="1954080"/>
                  <a:pt x="187478" y="1990044"/>
                  <a:pt x="204886" y="1999539"/>
                </a:cubicBezTo>
                <a:cubicBezTo>
                  <a:pt x="216844" y="2006062"/>
                  <a:pt x="230460" y="2009007"/>
                  <a:pt x="242828" y="2014715"/>
                </a:cubicBezTo>
                <a:cubicBezTo>
                  <a:pt x="263370" y="2024196"/>
                  <a:pt x="281643" y="2039358"/>
                  <a:pt x="303535" y="2045069"/>
                </a:cubicBezTo>
                <a:cubicBezTo>
                  <a:pt x="348469" y="2056791"/>
                  <a:pt x="466719" y="2064043"/>
                  <a:pt x="516010" y="2067834"/>
                </a:cubicBezTo>
                <a:cubicBezTo>
                  <a:pt x="619106" y="2066861"/>
                  <a:pt x="1120883" y="2103177"/>
                  <a:pt x="1392468" y="2048863"/>
                </a:cubicBezTo>
                <a:cubicBezTo>
                  <a:pt x="1421557" y="2033686"/>
                  <a:pt x="1465063" y="2032680"/>
                  <a:pt x="1479735" y="2003333"/>
                </a:cubicBezTo>
                <a:cubicBezTo>
                  <a:pt x="1498075" y="1966651"/>
                  <a:pt x="1475818" y="2009599"/>
                  <a:pt x="1517676" y="1942626"/>
                </a:cubicBezTo>
                <a:cubicBezTo>
                  <a:pt x="1520674" y="1937830"/>
                  <a:pt x="1522355" y="1932299"/>
                  <a:pt x="1525265" y="1927449"/>
                </a:cubicBezTo>
                <a:cubicBezTo>
                  <a:pt x="1529957" y="1919629"/>
                  <a:pt x="1535750" y="1912504"/>
                  <a:pt x="1540442" y="1904684"/>
                </a:cubicBezTo>
                <a:cubicBezTo>
                  <a:pt x="1543352" y="1899834"/>
                  <a:pt x="1544703" y="1894081"/>
                  <a:pt x="1548030" y="1889507"/>
                </a:cubicBezTo>
                <a:cubicBezTo>
                  <a:pt x="1564993" y="1866183"/>
                  <a:pt x="1588252" y="1847008"/>
                  <a:pt x="1601149" y="1821212"/>
                </a:cubicBezTo>
                <a:cubicBezTo>
                  <a:pt x="1616972" y="1789564"/>
                  <a:pt x="1607183" y="1811473"/>
                  <a:pt x="1623914" y="1752916"/>
                </a:cubicBezTo>
                <a:cubicBezTo>
                  <a:pt x="1626443" y="1735210"/>
                  <a:pt x="1629284" y="1717546"/>
                  <a:pt x="1631502" y="1699798"/>
                </a:cubicBezTo>
                <a:cubicBezTo>
                  <a:pt x="1634343" y="1677069"/>
                  <a:pt x="1633536" y="1653724"/>
                  <a:pt x="1639091" y="1631502"/>
                </a:cubicBezTo>
                <a:cubicBezTo>
                  <a:pt x="1651315" y="1582608"/>
                  <a:pt x="1674737" y="1536743"/>
                  <a:pt x="1684621" y="1487323"/>
                </a:cubicBezTo>
                <a:cubicBezTo>
                  <a:pt x="1693907" y="1440893"/>
                  <a:pt x="1699227" y="1393161"/>
                  <a:pt x="1722563" y="1350732"/>
                </a:cubicBezTo>
                <a:cubicBezTo>
                  <a:pt x="1740144" y="1318767"/>
                  <a:pt x="1764032" y="1290667"/>
                  <a:pt x="1783270" y="1259672"/>
                </a:cubicBezTo>
                <a:cubicBezTo>
                  <a:pt x="1786862" y="1253885"/>
                  <a:pt x="1785837" y="1245303"/>
                  <a:pt x="1790858" y="1240701"/>
                </a:cubicBezTo>
                <a:cubicBezTo>
                  <a:pt x="1801730" y="1230734"/>
                  <a:pt x="1816153" y="1225524"/>
                  <a:pt x="1828800" y="1217935"/>
                </a:cubicBezTo>
                <a:cubicBezTo>
                  <a:pt x="1850877" y="1184820"/>
                  <a:pt x="1834548" y="1202990"/>
                  <a:pt x="1866742" y="1179994"/>
                </a:cubicBezTo>
                <a:cubicBezTo>
                  <a:pt x="1894738" y="1159997"/>
                  <a:pt x="1922390" y="1139522"/>
                  <a:pt x="1950214" y="1119286"/>
                </a:cubicBezTo>
                <a:cubicBezTo>
                  <a:pt x="1954788" y="1115959"/>
                  <a:pt x="1960480" y="1114504"/>
                  <a:pt x="1965391" y="1111698"/>
                </a:cubicBezTo>
                <a:cubicBezTo>
                  <a:pt x="2053242" y="1061499"/>
                  <a:pt x="1954333" y="1113275"/>
                  <a:pt x="2041275" y="1073756"/>
                </a:cubicBezTo>
                <a:cubicBezTo>
                  <a:pt x="2056722" y="1066735"/>
                  <a:pt x="2071628" y="1058579"/>
                  <a:pt x="2086805" y="1050991"/>
                </a:cubicBezTo>
                <a:cubicBezTo>
                  <a:pt x="2091864" y="1048462"/>
                  <a:pt x="2096403" y="1044333"/>
                  <a:pt x="2101982" y="1043403"/>
                </a:cubicBezTo>
                <a:lnTo>
                  <a:pt x="2147512" y="1035814"/>
                </a:lnTo>
                <a:cubicBezTo>
                  <a:pt x="3264513" y="1072438"/>
                  <a:pt x="1777171" y="1027690"/>
                  <a:pt x="3733484" y="1058579"/>
                </a:cubicBezTo>
                <a:cubicBezTo>
                  <a:pt x="3839828" y="1060258"/>
                  <a:pt x="3946114" y="1066101"/>
                  <a:pt x="4052196" y="1073756"/>
                </a:cubicBezTo>
                <a:cubicBezTo>
                  <a:pt x="4191528" y="1083811"/>
                  <a:pt x="4469557" y="1111698"/>
                  <a:pt x="4469557" y="1111698"/>
                </a:cubicBezTo>
                <a:cubicBezTo>
                  <a:pt x="4555559" y="1109169"/>
                  <a:pt x="4641787" y="1110837"/>
                  <a:pt x="4727562" y="1104110"/>
                </a:cubicBezTo>
                <a:cubicBezTo>
                  <a:pt x="4956445" y="1086159"/>
                  <a:pt x="4798285" y="1094017"/>
                  <a:pt x="4879330" y="1073756"/>
                </a:cubicBezTo>
                <a:cubicBezTo>
                  <a:pt x="4891843" y="1070628"/>
                  <a:pt x="4904759" y="1069296"/>
                  <a:pt x="4917272" y="1066168"/>
                </a:cubicBezTo>
                <a:cubicBezTo>
                  <a:pt x="4925032" y="1064228"/>
                  <a:pt x="4932167" y="1060010"/>
                  <a:pt x="4940037" y="1058579"/>
                </a:cubicBezTo>
                <a:cubicBezTo>
                  <a:pt x="4960101" y="1054931"/>
                  <a:pt x="4980556" y="1053875"/>
                  <a:pt x="5000744" y="1050991"/>
                </a:cubicBezTo>
                <a:cubicBezTo>
                  <a:pt x="5094105" y="1037654"/>
                  <a:pt x="4998138" y="1045284"/>
                  <a:pt x="5144923" y="1035814"/>
                </a:cubicBezTo>
                <a:cubicBezTo>
                  <a:pt x="5238708" y="1029763"/>
                  <a:pt x="5284976" y="1029858"/>
                  <a:pt x="5372574" y="1020637"/>
                </a:cubicBezTo>
                <a:cubicBezTo>
                  <a:pt x="5394766" y="1018301"/>
                  <a:pt x="5439663" y="1011454"/>
                  <a:pt x="5463635" y="1005461"/>
                </a:cubicBezTo>
                <a:cubicBezTo>
                  <a:pt x="5471395" y="1003521"/>
                  <a:pt x="5478738" y="1000170"/>
                  <a:pt x="5486400" y="997872"/>
                </a:cubicBezTo>
                <a:cubicBezTo>
                  <a:pt x="5549143" y="979049"/>
                  <a:pt x="5521763" y="991575"/>
                  <a:pt x="5554696" y="975107"/>
                </a:cubicBezTo>
                <a:cubicBezTo>
                  <a:pt x="5569873" y="952342"/>
                  <a:pt x="5594860" y="933641"/>
                  <a:pt x="5600226" y="906812"/>
                </a:cubicBezTo>
                <a:cubicBezTo>
                  <a:pt x="5620949" y="803197"/>
                  <a:pt x="5610789" y="856308"/>
                  <a:pt x="5630579" y="747456"/>
                </a:cubicBezTo>
                <a:cubicBezTo>
                  <a:pt x="5622991" y="626042"/>
                  <a:pt x="5616638" y="504544"/>
                  <a:pt x="5607814" y="383213"/>
                </a:cubicBezTo>
                <a:cubicBezTo>
                  <a:pt x="5606517" y="365374"/>
                  <a:pt x="5604106" y="347555"/>
                  <a:pt x="5600226" y="330095"/>
                </a:cubicBezTo>
                <a:cubicBezTo>
                  <a:pt x="5598999" y="324573"/>
                  <a:pt x="5595547" y="319768"/>
                  <a:pt x="5592637" y="314918"/>
                </a:cubicBezTo>
                <a:cubicBezTo>
                  <a:pt x="5580360" y="294456"/>
                  <a:pt x="5566720" y="274823"/>
                  <a:pt x="5554696" y="254211"/>
                </a:cubicBezTo>
                <a:cubicBezTo>
                  <a:pt x="5548996" y="244440"/>
                  <a:pt x="5548352" y="230924"/>
                  <a:pt x="5539519" y="223857"/>
                </a:cubicBezTo>
                <a:lnTo>
                  <a:pt x="5501577" y="193504"/>
                </a:lnTo>
                <a:cubicBezTo>
                  <a:pt x="5499048" y="188445"/>
                  <a:pt x="5497277" y="182930"/>
                  <a:pt x="5493989" y="178327"/>
                </a:cubicBezTo>
                <a:cubicBezTo>
                  <a:pt x="5490870" y="173961"/>
                  <a:pt x="5485367" y="171546"/>
                  <a:pt x="5482606" y="166945"/>
                </a:cubicBezTo>
                <a:cubicBezTo>
                  <a:pt x="5473876" y="152395"/>
                  <a:pt x="5467429" y="136591"/>
                  <a:pt x="5459841" y="121414"/>
                </a:cubicBezTo>
                <a:lnTo>
                  <a:pt x="5452252" y="106237"/>
                </a:lnTo>
                <a:cubicBezTo>
                  <a:pt x="5448916" y="92892"/>
                  <a:pt x="5448805" y="87787"/>
                  <a:pt x="5440870" y="75884"/>
                </a:cubicBezTo>
                <a:cubicBezTo>
                  <a:pt x="5435215" y="67402"/>
                  <a:pt x="5435858" y="68296"/>
                  <a:pt x="5444664" y="68296"/>
                </a:cubicBezTo>
                <a:close/>
              </a:path>
            </a:pathLst>
          </a:cu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6321122" y="2693876"/>
            <a:ext cx="705720" cy="542569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7523881" y="2144685"/>
            <a:ext cx="1145846" cy="690543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err="1">
                <a:solidFill>
                  <a:schemeClr val="tx1"/>
                </a:solidFill>
              </a:rPr>
              <a:t>pp.x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9008041" y="2114332"/>
            <a:ext cx="1592928" cy="751250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err="1">
                <a:solidFill>
                  <a:schemeClr val="tx1"/>
                </a:solidFill>
              </a:rPr>
              <a:t>projwfc.x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8928482" y="3208834"/>
            <a:ext cx="1145846" cy="690543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err="1">
                <a:solidFill>
                  <a:schemeClr val="tx1"/>
                </a:solidFill>
              </a:rPr>
              <a:t>pw.x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9022613" y="4226336"/>
            <a:ext cx="1145846" cy="690543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err="1">
                <a:solidFill>
                  <a:schemeClr val="tx1"/>
                </a:solidFill>
              </a:rPr>
              <a:t>ph.x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4065" y="5093149"/>
            <a:ext cx="2514394" cy="701172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1816" y="5978529"/>
            <a:ext cx="2661593" cy="598208"/>
          </a:xfrm>
          <a:prstGeom prst="rect">
            <a:avLst/>
          </a:prstGeom>
        </p:spPr>
      </p:pic>
      <p:sp>
        <p:nvSpPr>
          <p:cNvPr id="23" name="모서리가 둥근 직사각형 22"/>
          <p:cNvSpPr/>
          <p:nvPr/>
        </p:nvSpPr>
        <p:spPr>
          <a:xfrm>
            <a:off x="7588419" y="4226336"/>
            <a:ext cx="1145846" cy="690543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err="1">
                <a:solidFill>
                  <a:schemeClr val="tx1"/>
                </a:solidFill>
              </a:rPr>
              <a:t>td.x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24" name="모서리가 둥근 직사각형 23"/>
          <p:cNvSpPr/>
          <p:nvPr/>
        </p:nvSpPr>
        <p:spPr>
          <a:xfrm>
            <a:off x="7588419" y="3208834"/>
            <a:ext cx="1145846" cy="690543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err="1">
                <a:solidFill>
                  <a:schemeClr val="tx1"/>
                </a:solidFill>
              </a:rPr>
              <a:t>cp.x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10814076" y="2114332"/>
            <a:ext cx="1145846" cy="690543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err="1">
                <a:solidFill>
                  <a:schemeClr val="tx1"/>
                </a:solidFill>
              </a:rPr>
              <a:t>neb.x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10195109" y="3182761"/>
            <a:ext cx="1722801" cy="690543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err="1">
                <a:solidFill>
                  <a:schemeClr val="tx1"/>
                </a:solidFill>
              </a:rPr>
              <a:t>xspectra.x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graphicFrame>
        <p:nvGraphicFramePr>
          <p:cNvPr id="13" name="개체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25974523"/>
              </p:ext>
            </p:extLst>
          </p:nvPr>
        </p:nvGraphicFramePr>
        <p:xfrm>
          <a:off x="1999371" y="4916879"/>
          <a:ext cx="2064063" cy="5034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041120" imgH="253800" progId="Equation.DSMT4">
                  <p:embed/>
                </p:oleObj>
              </mc:Choice>
              <mc:Fallback>
                <p:oleObj name="Equation" r:id="rId5" imgW="104112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999371" y="4916879"/>
                        <a:ext cx="2064063" cy="5034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4" name="Picture 13">
            <a:extLst>
              <a:ext uri="{FF2B5EF4-FFF2-40B4-BE49-F238E27FC236}">
                <a16:creationId xmlns:a16="http://schemas.microsoft.com/office/drawing/2014/main" id="{AD003D71-5169-B72D-413B-A75A19F458C9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3823" t="10051" r="6392" b="79529"/>
          <a:stretch>
            <a:fillRect/>
          </a:stretch>
        </p:blipFill>
        <p:spPr>
          <a:xfrm>
            <a:off x="1820774" y="1838137"/>
            <a:ext cx="2636169" cy="513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8293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DFT – Band structure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6632" y="2307214"/>
            <a:ext cx="4858599" cy="348451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8730" y="0"/>
            <a:ext cx="2483270" cy="1191314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735050" y="1779734"/>
            <a:ext cx="2672133" cy="109850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865977" y="1867320"/>
            <a:ext cx="24102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pw.x</a:t>
            </a:r>
            <a:r>
              <a:rPr lang="en-US" altLang="ko-KR" dirty="0"/>
              <a:t> </a:t>
            </a:r>
            <a:r>
              <a:rPr lang="en-US" altLang="ko-KR" dirty="0" err="1"/>
              <a:t>scf</a:t>
            </a:r>
            <a:r>
              <a:rPr lang="en-US" altLang="ko-KR" dirty="0"/>
              <a:t>-from scratch</a:t>
            </a:r>
          </a:p>
          <a:p>
            <a:r>
              <a:rPr lang="en-US" altLang="ko-KR" dirty="0"/>
              <a:t>sampled k-points by </a:t>
            </a:r>
            <a:r>
              <a:rPr lang="en-US" altLang="ko-KR" dirty="0" err="1"/>
              <a:t>Monkhorst</a:t>
            </a:r>
            <a:r>
              <a:rPr lang="en-US" altLang="ko-KR" dirty="0"/>
              <a:t> pack </a:t>
            </a:r>
            <a:endParaRPr lang="ko-KR" altLang="en-US" dirty="0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735050" y="3077980"/>
            <a:ext cx="2672133" cy="109850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65977" y="3165566"/>
            <a:ext cx="24102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pw.x</a:t>
            </a:r>
            <a:r>
              <a:rPr lang="en-US" altLang="ko-KR" dirty="0"/>
              <a:t> </a:t>
            </a:r>
            <a:r>
              <a:rPr lang="en-US" altLang="ko-KR" dirty="0" err="1"/>
              <a:t>scf</a:t>
            </a:r>
            <a:r>
              <a:rPr lang="en-US" altLang="ko-KR" dirty="0"/>
              <a:t>-restart</a:t>
            </a:r>
          </a:p>
          <a:p>
            <a:r>
              <a:rPr lang="en-US" altLang="ko-KR" dirty="0"/>
              <a:t>Specific </a:t>
            </a:r>
            <a:r>
              <a:rPr lang="en-US" altLang="ko-KR" dirty="0" err="1"/>
              <a:t>Brilliouin</a:t>
            </a:r>
            <a:r>
              <a:rPr lang="en-US" altLang="ko-KR" dirty="0"/>
              <a:t> zone path</a:t>
            </a:r>
          </a:p>
        </p:txBody>
      </p:sp>
      <p:cxnSp>
        <p:nvCxnSpPr>
          <p:cNvPr id="6" name="직선 화살표 연결선 5"/>
          <p:cNvCxnSpPr>
            <a:stCxn id="5" idx="2"/>
            <a:endCxn id="11" idx="0"/>
          </p:cNvCxnSpPr>
          <p:nvPr/>
        </p:nvCxnSpPr>
        <p:spPr>
          <a:xfrm>
            <a:off x="2071117" y="2878236"/>
            <a:ext cx="0" cy="19974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/>
          <p:nvPr/>
        </p:nvCxnSpPr>
        <p:spPr>
          <a:xfrm>
            <a:off x="2071117" y="4176482"/>
            <a:ext cx="0" cy="19974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모서리가 둥근 직사각형 13"/>
          <p:cNvSpPr/>
          <p:nvPr/>
        </p:nvSpPr>
        <p:spPr>
          <a:xfrm>
            <a:off x="735050" y="4370481"/>
            <a:ext cx="2672133" cy="73391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884793" y="4570225"/>
            <a:ext cx="24102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/>
              <a:t>bands.x</a:t>
            </a:r>
            <a:endParaRPr lang="en-US" altLang="ko-KR" dirty="0"/>
          </a:p>
        </p:txBody>
      </p:sp>
      <p:cxnSp>
        <p:nvCxnSpPr>
          <p:cNvPr id="16" name="직선 화살표 연결선 15"/>
          <p:cNvCxnSpPr/>
          <p:nvPr/>
        </p:nvCxnSpPr>
        <p:spPr>
          <a:xfrm>
            <a:off x="2071117" y="5104398"/>
            <a:ext cx="0" cy="19974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모서리가 둥근 직사각형 16"/>
          <p:cNvSpPr/>
          <p:nvPr/>
        </p:nvSpPr>
        <p:spPr>
          <a:xfrm>
            <a:off x="735050" y="5298397"/>
            <a:ext cx="2672133" cy="73391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884793" y="5498141"/>
            <a:ext cx="24102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/>
              <a:t>band_plot.x</a:t>
            </a:r>
            <a:endParaRPr lang="en-US" altLang="ko-KR" dirty="0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0929" y="1779734"/>
            <a:ext cx="2959252" cy="1663786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4512" y="3775220"/>
            <a:ext cx="3471259" cy="2697339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3770122" y="1690688"/>
            <a:ext cx="3130060" cy="184063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/>
          <p:cNvCxnSpPr>
            <a:stCxn id="14" idx="3"/>
            <a:endCxn id="19" idx="1"/>
          </p:cNvCxnSpPr>
          <p:nvPr/>
        </p:nvCxnSpPr>
        <p:spPr>
          <a:xfrm flipV="1">
            <a:off x="3407183" y="2611007"/>
            <a:ext cx="362939" cy="212643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6367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2232" y="2815811"/>
            <a:ext cx="4086015" cy="318874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0794" y="2790486"/>
            <a:ext cx="4042532" cy="326697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DFT – Density of states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3572" y="4168682"/>
            <a:ext cx="1055036" cy="75601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940887" y="4015014"/>
            <a:ext cx="1165410" cy="105070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8730" y="0"/>
            <a:ext cx="2483270" cy="1191314"/>
          </a:xfrm>
          <a:prstGeom prst="rect">
            <a:avLst/>
          </a:prstGeom>
        </p:spPr>
      </p:pic>
      <p:sp>
        <p:nvSpPr>
          <p:cNvPr id="9" name="오른쪽 화살표 8"/>
          <p:cNvSpPr/>
          <p:nvPr/>
        </p:nvSpPr>
        <p:spPr>
          <a:xfrm>
            <a:off x="1456324" y="5425159"/>
            <a:ext cx="1412084" cy="651163"/>
          </a:xfrm>
          <a:prstGeom prst="rightArrow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tx1"/>
                </a:solidFill>
              </a:rPr>
              <a:t>projwfc.x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7905" y="2213131"/>
            <a:ext cx="2781443" cy="2629035"/>
          </a:xfrm>
          <a:prstGeom prst="rect">
            <a:avLst/>
          </a:prstGeom>
        </p:spPr>
      </p:pic>
      <p:graphicFrame>
        <p:nvGraphicFramePr>
          <p:cNvPr id="10" name="개체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7200122"/>
              </p:ext>
            </p:extLst>
          </p:nvPr>
        </p:nvGraphicFramePr>
        <p:xfrm>
          <a:off x="5631873" y="1839743"/>
          <a:ext cx="3967162" cy="801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2387520" imgH="482400" progId="Equation.DSMT4">
                  <p:embed/>
                </p:oleObj>
              </mc:Choice>
              <mc:Fallback>
                <p:oleObj name="Equation" r:id="rId8" imgW="2387520" imgH="482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631873" y="1839743"/>
                        <a:ext cx="3967162" cy="8016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직사각형 10"/>
          <p:cNvSpPr/>
          <p:nvPr/>
        </p:nvSpPr>
        <p:spPr>
          <a:xfrm>
            <a:off x="693596" y="2055813"/>
            <a:ext cx="3033673" cy="27077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99600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DFT – Partial charge density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3317" y="4050534"/>
            <a:ext cx="3217272" cy="226367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4396" y="3745523"/>
            <a:ext cx="2576077" cy="226629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8730" y="0"/>
            <a:ext cx="2483270" cy="1191314"/>
          </a:xfrm>
          <a:prstGeom prst="rect">
            <a:avLst/>
          </a:prstGeom>
        </p:spPr>
      </p:pic>
      <p:graphicFrame>
        <p:nvGraphicFramePr>
          <p:cNvPr id="3" name="개체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33443673"/>
              </p:ext>
            </p:extLst>
          </p:nvPr>
        </p:nvGraphicFramePr>
        <p:xfrm>
          <a:off x="6254750" y="2087463"/>
          <a:ext cx="2762250" cy="592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422360" imgH="304560" progId="Equation.DSMT4">
                  <p:embed/>
                </p:oleObj>
              </mc:Choice>
              <mc:Fallback>
                <p:oleObj name="Equation" r:id="rId5" imgW="142236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254750" y="2087463"/>
                        <a:ext cx="2762250" cy="5921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8811187" y="3653759"/>
            <a:ext cx="843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LUMO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873512" y="3076376"/>
            <a:ext cx="918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HOMO</a:t>
            </a:r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8482" y="1935232"/>
            <a:ext cx="3003069" cy="3190761"/>
          </a:xfrm>
          <a:prstGeom prst="rect">
            <a:avLst/>
          </a:prstGeom>
        </p:spPr>
      </p:pic>
      <p:sp>
        <p:nvSpPr>
          <p:cNvPr id="10" name="오른쪽 화살표 9"/>
          <p:cNvSpPr/>
          <p:nvPr/>
        </p:nvSpPr>
        <p:spPr>
          <a:xfrm>
            <a:off x="1456324" y="5360657"/>
            <a:ext cx="1215736" cy="651163"/>
          </a:xfrm>
          <a:prstGeom prst="rightArrow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tx1"/>
                </a:solidFill>
              </a:rPr>
              <a:t>pp.x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838200" y="1794556"/>
            <a:ext cx="3228703" cy="341317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59176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DFT – Nudged elastic band</a:t>
            </a:r>
            <a:endParaRPr lang="ko-KR" altLang="en-US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37" t="13763" r="2206" b="3313"/>
          <a:stretch/>
        </p:blipFill>
        <p:spPr>
          <a:xfrm>
            <a:off x="8030046" y="4093932"/>
            <a:ext cx="3889088" cy="2660808"/>
          </a:xfr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8730" y="0"/>
            <a:ext cx="2483270" cy="119131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1081" y="1402230"/>
            <a:ext cx="2880000" cy="352784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31081" y="1855158"/>
            <a:ext cx="2880000" cy="313393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31081" y="2257788"/>
            <a:ext cx="2880000" cy="27184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31081" y="2599314"/>
            <a:ext cx="2880000" cy="28943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31081" y="3005200"/>
            <a:ext cx="2880000" cy="26675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31081" y="3334921"/>
            <a:ext cx="2880000" cy="27855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31081" y="3725842"/>
            <a:ext cx="2880000" cy="272691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92950" y="1606383"/>
            <a:ext cx="2325042" cy="2340439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92950" y="4046527"/>
            <a:ext cx="2880440" cy="1459254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231445" y="5633676"/>
            <a:ext cx="1603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+ </a:t>
            </a:r>
            <a:r>
              <a:rPr lang="en-US" altLang="ko-KR" dirty="0" err="1"/>
              <a:t>pw.x</a:t>
            </a:r>
            <a:r>
              <a:rPr lang="en-US" altLang="ko-KR" dirty="0"/>
              <a:t> inputs</a:t>
            </a:r>
            <a:endParaRPr lang="ko-KR" altLang="en-US" dirty="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976311" y="1754602"/>
            <a:ext cx="3666099" cy="3942479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4368683" y="5818342"/>
            <a:ext cx="27751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altLang="ko-KR" sz="1400" dirty="0"/>
              <a:t>J. Chem. Phys. </a:t>
            </a:r>
            <a:r>
              <a:rPr lang="de-DE" altLang="ko-KR" sz="1400" b="1" dirty="0"/>
              <a:t>113</a:t>
            </a:r>
            <a:r>
              <a:rPr lang="de-DE" altLang="ko-KR" sz="1400" dirty="0"/>
              <a:t>, 9978 (2000)</a:t>
            </a:r>
            <a:endParaRPr lang="ko-KR" altLang="en-US" sz="1400" dirty="0"/>
          </a:p>
        </p:txBody>
      </p:sp>
      <p:sp>
        <p:nvSpPr>
          <p:cNvPr id="25" name="오른쪽 화살표 24"/>
          <p:cNvSpPr/>
          <p:nvPr/>
        </p:nvSpPr>
        <p:spPr>
          <a:xfrm>
            <a:off x="2266703" y="6126119"/>
            <a:ext cx="1215736" cy="651163"/>
          </a:xfrm>
          <a:prstGeom prst="rightArrow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tx1"/>
                </a:solidFill>
              </a:rPr>
              <a:t>neb.x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53272" y="1565370"/>
            <a:ext cx="3269197" cy="446966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47714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8730" y="0"/>
            <a:ext cx="2483270" cy="1191314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DFPT – Phonon and el-</a:t>
            </a:r>
            <a:r>
              <a:rPr lang="en-US" altLang="ko-KR" dirty="0" err="1"/>
              <a:t>ph</a:t>
            </a:r>
            <a:r>
              <a:rPr lang="en-US" altLang="ko-KR" dirty="0"/>
              <a:t> interaction</a:t>
            </a:r>
            <a:endParaRPr lang="ko-KR" altLang="en-US" dirty="0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3"/>
          <a:srcRect l="2858" r="9606" b="3851"/>
          <a:stretch/>
        </p:blipFill>
        <p:spPr>
          <a:xfrm>
            <a:off x="4641773" y="1468891"/>
            <a:ext cx="4584438" cy="5241166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26211" y="1590101"/>
            <a:ext cx="2609829" cy="526789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8762" y="1720185"/>
            <a:ext cx="3015425" cy="3004215"/>
          </a:xfrm>
          <a:prstGeom prst="rect">
            <a:avLst/>
          </a:prstGeom>
        </p:spPr>
      </p:pic>
      <p:sp>
        <p:nvSpPr>
          <p:cNvPr id="5" name="오른쪽 화살표 4"/>
          <p:cNvSpPr/>
          <p:nvPr/>
        </p:nvSpPr>
        <p:spPr>
          <a:xfrm>
            <a:off x="373679" y="4889401"/>
            <a:ext cx="1215736" cy="651163"/>
          </a:xfrm>
          <a:prstGeom prst="rightArrow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tx1"/>
                </a:solidFill>
              </a:rPr>
              <a:t>ph.x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오른쪽 화살표 7"/>
          <p:cNvSpPr/>
          <p:nvPr/>
        </p:nvSpPr>
        <p:spPr>
          <a:xfrm>
            <a:off x="1652033" y="4889401"/>
            <a:ext cx="1215736" cy="651163"/>
          </a:xfrm>
          <a:prstGeom prst="rightArrow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q2r.x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오른쪽 화살표 8"/>
          <p:cNvSpPr/>
          <p:nvPr/>
        </p:nvSpPr>
        <p:spPr>
          <a:xfrm>
            <a:off x="2956947" y="4889400"/>
            <a:ext cx="1295040" cy="651163"/>
          </a:xfrm>
          <a:prstGeom prst="rightArrow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tx1"/>
                </a:solidFill>
              </a:rPr>
              <a:t>matdyn.x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오른쪽 화살표 9"/>
          <p:cNvSpPr/>
          <p:nvPr/>
        </p:nvSpPr>
        <p:spPr>
          <a:xfrm>
            <a:off x="1481955" y="5653314"/>
            <a:ext cx="1385814" cy="651163"/>
          </a:xfrm>
          <a:prstGeom prst="rightArrow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tx1"/>
                </a:solidFill>
              </a:rPr>
              <a:t>lambda.x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899832" y="1646083"/>
            <a:ext cx="3074355" cy="313056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430038" y="6313572"/>
            <a:ext cx="46198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/>
              <a:t>Dorj</a:t>
            </a:r>
            <a:r>
              <a:rPr lang="en-US" altLang="ko-KR" sz="1400" dirty="0"/>
              <a:t> </a:t>
            </a:r>
            <a:r>
              <a:rPr lang="en-US" altLang="ko-KR" sz="1400" dirty="0" err="1"/>
              <a:t>Odkhuu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Dongbin</a:t>
            </a:r>
            <a:r>
              <a:rPr lang="en-US" altLang="ko-KR" sz="1400" dirty="0"/>
              <a:t> Shin, Rodney </a:t>
            </a:r>
            <a:r>
              <a:rPr lang="en-US" altLang="ko-KR" sz="1400" dirty="0" err="1"/>
              <a:t>Ruoff</a:t>
            </a:r>
            <a:r>
              <a:rPr lang="en-US" altLang="ko-KR" sz="1400" dirty="0"/>
              <a:t>, and </a:t>
            </a:r>
            <a:r>
              <a:rPr lang="en-US" altLang="ko-KR" sz="1400" dirty="0" err="1"/>
              <a:t>Noejung</a:t>
            </a:r>
            <a:r>
              <a:rPr lang="en-US" altLang="ko-KR" sz="1400" dirty="0"/>
              <a:t> Park Scientific reports 3, 3276 (2013)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6711051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8730" y="0"/>
            <a:ext cx="2483270" cy="1191314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DFPT – Phonon and el-</a:t>
            </a:r>
            <a:r>
              <a:rPr lang="en-US" altLang="ko-KR" dirty="0" err="1"/>
              <a:t>ph</a:t>
            </a:r>
            <a:r>
              <a:rPr lang="en-US" altLang="ko-KR" dirty="0"/>
              <a:t> interaction</a:t>
            </a:r>
            <a:endParaRPr lang="ko-KR" altLang="en-US" dirty="0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3"/>
          <a:srcRect l="2858" r="9606" b="3851"/>
          <a:stretch/>
        </p:blipFill>
        <p:spPr>
          <a:xfrm>
            <a:off x="4641773" y="1468891"/>
            <a:ext cx="4584438" cy="5241166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26211" y="1590101"/>
            <a:ext cx="2609829" cy="5267899"/>
          </a:xfrm>
          <a:prstGeom prst="rect">
            <a:avLst/>
          </a:prstGeom>
        </p:spPr>
      </p:pic>
      <p:graphicFrame>
        <p:nvGraphicFramePr>
          <p:cNvPr id="3" name="개체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97417983"/>
              </p:ext>
            </p:extLst>
          </p:nvPr>
        </p:nvGraphicFramePr>
        <p:xfrm>
          <a:off x="649965" y="1590101"/>
          <a:ext cx="3303727" cy="31416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361960" imgH="2247840" progId="Equation.DSMT4">
                  <p:embed/>
                </p:oleObj>
              </mc:Choice>
              <mc:Fallback>
                <p:oleObj name="Equation" r:id="rId5" imgW="2361960" imgH="22478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49965" y="1590101"/>
                        <a:ext cx="3303727" cy="31416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97226" y="4731717"/>
            <a:ext cx="4009164" cy="7034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30038" y="5435137"/>
            <a:ext cx="3778334" cy="7603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430038" y="6313572"/>
            <a:ext cx="46198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/>
              <a:t>Dorj</a:t>
            </a:r>
            <a:r>
              <a:rPr lang="en-US" altLang="ko-KR" sz="1400" dirty="0"/>
              <a:t> </a:t>
            </a:r>
            <a:r>
              <a:rPr lang="en-US" altLang="ko-KR" sz="1400" dirty="0" err="1"/>
              <a:t>Odkhuu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Dongbin</a:t>
            </a:r>
            <a:r>
              <a:rPr lang="en-US" altLang="ko-KR" sz="1400" dirty="0"/>
              <a:t> Shin, Rodney </a:t>
            </a:r>
            <a:r>
              <a:rPr lang="en-US" altLang="ko-KR" sz="1400" dirty="0" err="1"/>
              <a:t>Ruoff</a:t>
            </a:r>
            <a:r>
              <a:rPr lang="en-US" altLang="ko-KR" sz="1400" dirty="0"/>
              <a:t>, and </a:t>
            </a:r>
            <a:r>
              <a:rPr lang="en-US" altLang="ko-KR" sz="1400" dirty="0" err="1"/>
              <a:t>Noejung</a:t>
            </a:r>
            <a:r>
              <a:rPr lang="en-US" altLang="ko-KR" sz="1400" dirty="0"/>
              <a:t> Park Scientific reports 3, 3276 (2013)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822026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8730" y="0"/>
            <a:ext cx="2483270" cy="1191314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DFT – Ab initio molecular dynamics</a:t>
            </a:r>
            <a:endParaRPr lang="ko-KR" altLang="en-US" dirty="0"/>
          </a:p>
        </p:txBody>
      </p:sp>
      <p:pic>
        <p:nvPicPr>
          <p:cNvPr id="6" name="video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106079" y="2672218"/>
            <a:ext cx="5727383" cy="321913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9611" y="1550125"/>
            <a:ext cx="2847668" cy="520246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8" name="모서리가 둥근 직사각형 7"/>
          <p:cNvSpPr/>
          <p:nvPr/>
        </p:nvSpPr>
        <p:spPr>
          <a:xfrm>
            <a:off x="1175657" y="4328160"/>
            <a:ext cx="1480457" cy="352698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932707" y="1550125"/>
            <a:ext cx="3682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Oscillating saw-tooth type E-field</a:t>
            </a:r>
            <a:endParaRPr lang="ko-KR" altLang="en-US" dirty="0"/>
          </a:p>
        </p:txBody>
      </p:sp>
      <p:graphicFrame>
        <p:nvGraphicFramePr>
          <p:cNvPr id="10" name="개체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82572843"/>
              </p:ext>
            </p:extLst>
          </p:nvPr>
        </p:nvGraphicFramePr>
        <p:xfrm>
          <a:off x="6188948" y="1994251"/>
          <a:ext cx="3169615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473200" imgH="254000" progId="Equation.DSMT4">
                  <p:embed/>
                </p:oleObj>
              </mc:Choice>
              <mc:Fallback>
                <p:oleObj name="Equation" r:id="rId7" imgW="1473200" imgH="2540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8948" y="1994251"/>
                        <a:ext cx="3169615" cy="53975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5638957" y="6299448"/>
            <a:ext cx="46198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Masood </a:t>
            </a:r>
            <a:r>
              <a:rPr lang="en-US" altLang="ko-KR" sz="1400" dirty="0" err="1"/>
              <a:t>Yousaf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Dongbin</a:t>
            </a:r>
            <a:r>
              <a:rPr lang="en-US" altLang="ko-KR" sz="1400" dirty="0"/>
              <a:t> Shin, Rodney </a:t>
            </a:r>
            <a:r>
              <a:rPr lang="en-US" altLang="ko-KR" sz="1400" dirty="0" err="1"/>
              <a:t>Ruoff</a:t>
            </a:r>
            <a:r>
              <a:rPr lang="en-US" altLang="ko-KR" sz="1400" dirty="0"/>
              <a:t>, and </a:t>
            </a:r>
            <a:r>
              <a:rPr lang="en-US" altLang="ko-KR" sz="1400" dirty="0" err="1"/>
              <a:t>Noejung</a:t>
            </a:r>
            <a:r>
              <a:rPr lang="en-US" altLang="ko-KR" sz="1400" dirty="0"/>
              <a:t> Park JPCL 6, 5094 (2015)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832241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Real time propagation TDDFT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4651" y="3997353"/>
            <a:ext cx="3834450" cy="2784274"/>
          </a:xfrm>
          <a:prstGeom prst="rect">
            <a:avLst/>
          </a:prstGeom>
        </p:spPr>
      </p:pic>
      <p:grpSp>
        <p:nvGrpSpPr>
          <p:cNvPr id="6" name="그룹 5"/>
          <p:cNvGrpSpPr/>
          <p:nvPr/>
        </p:nvGrpSpPr>
        <p:grpSpPr>
          <a:xfrm>
            <a:off x="8058194" y="1398578"/>
            <a:ext cx="3908031" cy="2642317"/>
            <a:chOff x="383321" y="2059459"/>
            <a:chExt cx="3908031" cy="2642317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3"/>
            <a:srcRect t="13655"/>
            <a:stretch/>
          </p:blipFill>
          <p:spPr>
            <a:xfrm>
              <a:off x="383321" y="2059459"/>
              <a:ext cx="3908031" cy="2042986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3"/>
            <a:srcRect t="4777" b="85475"/>
            <a:stretch/>
          </p:blipFill>
          <p:spPr>
            <a:xfrm>
              <a:off x="383321" y="4102445"/>
              <a:ext cx="3908031" cy="230659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2"/>
            <a:srcRect t="87879"/>
            <a:stretch/>
          </p:blipFill>
          <p:spPr>
            <a:xfrm>
              <a:off x="383321" y="4357818"/>
              <a:ext cx="3908031" cy="343958"/>
            </a:xfrm>
            <a:prstGeom prst="rect">
              <a:avLst/>
            </a:prstGeom>
          </p:spPr>
        </p:pic>
      </p:grpSp>
      <p:pic>
        <p:nvPicPr>
          <p:cNvPr id="10" name="그림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525" y="1967696"/>
            <a:ext cx="6740820" cy="1580497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8899" y="3672224"/>
            <a:ext cx="3181530" cy="81324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6660" y="3073743"/>
            <a:ext cx="3125208" cy="3607132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8730" y="0"/>
            <a:ext cx="2483270" cy="119131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6763" y="6286385"/>
            <a:ext cx="46198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/>
              <a:t>Dongbin</a:t>
            </a:r>
            <a:r>
              <a:rPr lang="en-US" altLang="ko-KR" sz="1400" dirty="0"/>
              <a:t> Shin, </a:t>
            </a:r>
            <a:r>
              <a:rPr lang="en-US" altLang="ko-KR" sz="1400" dirty="0" err="1"/>
              <a:t>Geunsik</a:t>
            </a:r>
            <a:r>
              <a:rPr lang="en-US" altLang="ko-KR" sz="1400" dirty="0"/>
              <a:t> Lee, </a:t>
            </a:r>
            <a:r>
              <a:rPr lang="en-US" altLang="ko-KR" sz="1400" dirty="0" err="1"/>
              <a:t>Youshiyuki</a:t>
            </a:r>
            <a:r>
              <a:rPr lang="en-US" altLang="ko-KR" sz="1400" dirty="0"/>
              <a:t> Miyamoto, and </a:t>
            </a:r>
            <a:r>
              <a:rPr lang="en-US" altLang="ko-KR" sz="1400" dirty="0" err="1"/>
              <a:t>Noejung</a:t>
            </a:r>
            <a:r>
              <a:rPr lang="en-US" altLang="ko-KR" sz="1400" dirty="0"/>
              <a:t> Park JCTC 12, 201 (2016)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2136825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0353" y="82732"/>
            <a:ext cx="2483270" cy="119131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94289"/>
            <a:ext cx="9057454" cy="144562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100" y="1589531"/>
            <a:ext cx="5501868" cy="466322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7291" y="1377943"/>
            <a:ext cx="5849577" cy="5480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5415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76776" y="-7288"/>
            <a:ext cx="9877023" cy="1325563"/>
          </a:xfrm>
        </p:spPr>
        <p:txBody>
          <a:bodyPr/>
          <a:lstStyle/>
          <a:p>
            <a:r>
              <a:rPr lang="en-US" altLang="ko-KR" dirty="0"/>
              <a:t>What can QE do?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3778" y="59836"/>
            <a:ext cx="2483270" cy="1191314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838200" y="1568870"/>
            <a:ext cx="10556988" cy="493776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연결선 7"/>
          <p:cNvCxnSpPr/>
          <p:nvPr/>
        </p:nvCxnSpPr>
        <p:spPr>
          <a:xfrm flipV="1">
            <a:off x="826884" y="3728415"/>
            <a:ext cx="1055698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735283" y="1861296"/>
            <a:ext cx="16274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DFT (</a:t>
            </a:r>
            <a:r>
              <a:rPr lang="en-US" altLang="ko-KR" sz="2400" dirty="0" err="1"/>
              <a:t>pw.x</a:t>
            </a:r>
            <a:r>
              <a:rPr lang="en-US" altLang="ko-KR" sz="2400" dirty="0"/>
              <a:t>)</a:t>
            </a:r>
            <a:endParaRPr lang="ko-KR" altLang="en-US" sz="2400" dirty="0"/>
          </a:p>
        </p:txBody>
      </p:sp>
      <p:graphicFrame>
        <p:nvGraphicFramePr>
          <p:cNvPr id="10" name="개체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31822696"/>
              </p:ext>
            </p:extLst>
          </p:nvPr>
        </p:nvGraphicFramePr>
        <p:xfrm>
          <a:off x="1716880" y="2496488"/>
          <a:ext cx="1657350" cy="898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888840" imgH="482400" progId="Equation.DSMT4">
                  <p:embed/>
                </p:oleObj>
              </mc:Choice>
              <mc:Fallback>
                <p:oleObj name="Equation" r:id="rId3" imgW="888840" imgH="482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16880" y="2496488"/>
                        <a:ext cx="1657350" cy="898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7195766" y="1800562"/>
            <a:ext cx="309969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NEB (</a:t>
            </a:r>
            <a:r>
              <a:rPr lang="en-US" altLang="ko-KR" dirty="0" err="1"/>
              <a:t>neb.x</a:t>
            </a:r>
            <a:r>
              <a:rPr lang="en-US" altLang="ko-KR" dirty="0"/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Band structure (</a:t>
            </a:r>
            <a:r>
              <a:rPr lang="en-US" altLang="ko-KR" dirty="0" err="1"/>
              <a:t>band.x</a:t>
            </a:r>
            <a:r>
              <a:rPr lang="en-US" altLang="ko-KR" dirty="0"/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PDOS (</a:t>
            </a:r>
            <a:r>
              <a:rPr lang="en-US" altLang="ko-KR" dirty="0" err="1"/>
              <a:t>projwfc.x</a:t>
            </a:r>
            <a:r>
              <a:rPr lang="en-US" altLang="ko-KR" dirty="0"/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Partial charge density (</a:t>
            </a:r>
            <a:r>
              <a:rPr lang="en-US" altLang="ko-KR" dirty="0" err="1"/>
              <a:t>pp.x</a:t>
            </a:r>
            <a:r>
              <a:rPr lang="en-US" altLang="ko-KR" dirty="0"/>
              <a:t>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111436" y="3792560"/>
            <a:ext cx="4003981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Pseudopotential generation (ld1.x)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CPMD (</a:t>
            </a:r>
            <a:r>
              <a:rPr lang="en-US" altLang="ko-KR" dirty="0" err="1"/>
              <a:t>cp.x</a:t>
            </a:r>
            <a:r>
              <a:rPr lang="en-US" altLang="ko-KR" dirty="0"/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dirty="0" err="1"/>
              <a:t>Wannier</a:t>
            </a:r>
            <a:r>
              <a:rPr lang="en-US" altLang="ko-KR" dirty="0"/>
              <a:t> function (pw2wannier90.x)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X-spectra (</a:t>
            </a:r>
            <a:r>
              <a:rPr lang="en-US" altLang="ko-KR" dirty="0" err="1"/>
              <a:t>xspectra.x</a:t>
            </a:r>
            <a:r>
              <a:rPr lang="en-US" altLang="ko-KR" dirty="0"/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Ballistic conductance (</a:t>
            </a:r>
            <a:r>
              <a:rPr lang="en-US" altLang="ko-KR" dirty="0" err="1"/>
              <a:t>pwcond.x</a:t>
            </a:r>
            <a:r>
              <a:rPr lang="en-US" altLang="ko-KR" dirty="0"/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dirty="0" err="1"/>
              <a:t>rtp</a:t>
            </a:r>
            <a:r>
              <a:rPr lang="en-US" altLang="ko-KR" dirty="0"/>
              <a:t>-TDDFT (</a:t>
            </a:r>
            <a:r>
              <a:rPr lang="en-US" altLang="ko-KR" dirty="0" err="1"/>
              <a:t>td.x</a:t>
            </a:r>
            <a:r>
              <a:rPr lang="en-US" altLang="ko-KR" dirty="0"/>
              <a:t>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259863" y="1798249"/>
            <a:ext cx="2578247" cy="17007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SCF; ground state electronic structure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Structure optimization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Ab initio MD</a:t>
            </a:r>
          </a:p>
        </p:txBody>
      </p:sp>
      <p:cxnSp>
        <p:nvCxnSpPr>
          <p:cNvPr id="15" name="직선 연결선 14"/>
          <p:cNvCxnSpPr/>
          <p:nvPr/>
        </p:nvCxnSpPr>
        <p:spPr>
          <a:xfrm flipH="1">
            <a:off x="3973168" y="3728415"/>
            <a:ext cx="3300" cy="27782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276453" y="3812912"/>
            <a:ext cx="2260401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DFPT</a:t>
            </a:r>
          </a:p>
          <a:p>
            <a:r>
              <a:rPr lang="en-US" altLang="ko-KR" sz="1050" dirty="0"/>
              <a:t>Density functional perturbation theory</a:t>
            </a:r>
            <a:endParaRPr lang="ko-KR" altLang="en-US" sz="1050" dirty="0"/>
          </a:p>
        </p:txBody>
      </p:sp>
      <p:sp>
        <p:nvSpPr>
          <p:cNvPr id="17" name="TextBox 16"/>
          <p:cNvSpPr txBox="1"/>
          <p:nvPr/>
        </p:nvSpPr>
        <p:spPr>
          <a:xfrm>
            <a:off x="1276453" y="4582881"/>
            <a:ext cx="2572820" cy="13388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Phonon (</a:t>
            </a:r>
            <a:r>
              <a:rPr lang="en-US" altLang="ko-KR" dirty="0" err="1"/>
              <a:t>ph.x</a:t>
            </a:r>
            <a:r>
              <a:rPr lang="en-US" altLang="ko-KR" dirty="0"/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el-</a:t>
            </a:r>
            <a:r>
              <a:rPr lang="en-US" altLang="ko-KR" dirty="0" err="1"/>
              <a:t>ph</a:t>
            </a:r>
            <a:r>
              <a:rPr lang="en-US" altLang="ko-KR" dirty="0"/>
              <a:t> interaction (</a:t>
            </a:r>
            <a:r>
              <a:rPr lang="en-US" altLang="ko-KR" dirty="0" err="1"/>
              <a:t>ph.x</a:t>
            </a:r>
            <a:r>
              <a:rPr lang="en-US" altLang="ko-KR" dirty="0"/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dirty="0" err="1"/>
              <a:t>lr</a:t>
            </a:r>
            <a:r>
              <a:rPr lang="en-US" altLang="ko-KR" dirty="0"/>
              <a:t>-TDDFT (turbo_*.x)</a:t>
            </a:r>
          </a:p>
        </p:txBody>
      </p:sp>
      <p:cxnSp>
        <p:nvCxnSpPr>
          <p:cNvPr id="19" name="직선 연결선 18"/>
          <p:cNvCxnSpPr/>
          <p:nvPr/>
        </p:nvCxnSpPr>
        <p:spPr>
          <a:xfrm>
            <a:off x="6860345" y="3698318"/>
            <a:ext cx="3814" cy="28083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4349298" y="3870621"/>
            <a:ext cx="2239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Many-body PT</a:t>
            </a:r>
            <a:endParaRPr lang="ko-KR" altLang="en-US" sz="2400" dirty="0"/>
          </a:p>
        </p:txBody>
      </p:sp>
      <p:sp>
        <p:nvSpPr>
          <p:cNvPr id="21" name="TextBox 20"/>
          <p:cNvSpPr txBox="1"/>
          <p:nvPr/>
        </p:nvSpPr>
        <p:spPr>
          <a:xfrm>
            <a:off x="4274470" y="4574682"/>
            <a:ext cx="2389372" cy="13388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GW(</a:t>
            </a:r>
            <a:r>
              <a:rPr lang="en-US" altLang="ko-KR" dirty="0" err="1"/>
              <a:t>Yambo</a:t>
            </a:r>
            <a:r>
              <a:rPr lang="en-US" altLang="ko-KR" dirty="0"/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BSE(</a:t>
            </a:r>
            <a:r>
              <a:rPr lang="en-US" altLang="ko-KR" dirty="0" err="1"/>
              <a:t>Yambo</a:t>
            </a:r>
            <a:r>
              <a:rPr lang="en-US" altLang="ko-KR" dirty="0"/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DFT+DMFT(AMULET)</a:t>
            </a:r>
          </a:p>
        </p:txBody>
      </p:sp>
    </p:spTree>
    <p:extLst>
      <p:ext uri="{BB962C8B-B14F-4D97-AF65-F5344CB8AC3E}">
        <p14:creationId xmlns:p14="http://schemas.microsoft.com/office/powerpoint/2010/main" val="7763003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024FF958-ED29-991B-78CB-3686BC2C11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295" y="1445342"/>
            <a:ext cx="2936084" cy="493231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66050" y="0"/>
            <a:ext cx="10515600" cy="1325563"/>
          </a:xfrm>
        </p:spPr>
        <p:txBody>
          <a:bodyPr/>
          <a:lstStyle/>
          <a:p>
            <a:r>
              <a:rPr lang="en-US" altLang="ko-KR" dirty="0" err="1"/>
              <a:t>Pw.x</a:t>
            </a:r>
            <a:r>
              <a:rPr lang="en-US" altLang="ko-KR" dirty="0"/>
              <a:t> input description - control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8730" y="0"/>
            <a:ext cx="2483270" cy="1191314"/>
          </a:xfrm>
          <a:prstGeom prst="rect">
            <a:avLst/>
          </a:prstGeom>
        </p:spPr>
      </p:pic>
      <p:sp>
        <p:nvSpPr>
          <p:cNvPr id="7" name="모서리가 둥근 직사각형 6"/>
          <p:cNvSpPr/>
          <p:nvPr/>
        </p:nvSpPr>
        <p:spPr>
          <a:xfrm>
            <a:off x="735864" y="1445341"/>
            <a:ext cx="2582083" cy="2030589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9219" y="1538493"/>
            <a:ext cx="3991330" cy="2072618"/>
          </a:xfrm>
          <a:prstGeom prst="rect">
            <a:avLst/>
          </a:prstGeom>
          <a:ln w="12700">
            <a:noFill/>
          </a:ln>
        </p:spPr>
      </p:pic>
      <p:sp>
        <p:nvSpPr>
          <p:cNvPr id="3" name="모서리가 둥근 직사각형 2"/>
          <p:cNvSpPr/>
          <p:nvPr/>
        </p:nvSpPr>
        <p:spPr>
          <a:xfrm>
            <a:off x="8166509" y="1241234"/>
            <a:ext cx="3716357" cy="555617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9182743" y="2258319"/>
            <a:ext cx="1651980" cy="46121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0" name="개체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28828601"/>
              </p:ext>
            </p:extLst>
          </p:nvPr>
        </p:nvGraphicFramePr>
        <p:xfrm>
          <a:off x="9266042" y="2314302"/>
          <a:ext cx="1492250" cy="34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028520" imgH="241200" progId="Equation.DSMT4">
                  <p:embed/>
                </p:oleObj>
              </mc:Choice>
              <mc:Fallback>
                <p:oleObj name="Equation" r:id="rId5" imgW="102852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266042" y="2314302"/>
                        <a:ext cx="1492250" cy="349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모서리가 둥근 직사각형 18"/>
          <p:cNvSpPr/>
          <p:nvPr/>
        </p:nvSpPr>
        <p:spPr>
          <a:xfrm>
            <a:off x="8735942" y="3006289"/>
            <a:ext cx="2532660" cy="140346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0" name="개체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44116910"/>
              </p:ext>
            </p:extLst>
          </p:nvPr>
        </p:nvGraphicFramePr>
        <p:xfrm>
          <a:off x="9058692" y="3204462"/>
          <a:ext cx="1860385" cy="10430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218960" imgH="685800" progId="Equation.DSMT4">
                  <p:embed/>
                </p:oleObj>
              </mc:Choice>
              <mc:Fallback>
                <p:oleObj name="Equation" r:id="rId7" imgW="1218960" imgH="685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9058692" y="3204462"/>
                        <a:ext cx="1860385" cy="104306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순서도: 판단 11"/>
          <p:cNvSpPr/>
          <p:nvPr/>
        </p:nvSpPr>
        <p:spPr>
          <a:xfrm>
            <a:off x="8861141" y="4550739"/>
            <a:ext cx="2295181" cy="606469"/>
          </a:xfrm>
          <a:prstGeom prst="flowChartDecision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1" name="개체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85397459"/>
              </p:ext>
            </p:extLst>
          </p:nvPr>
        </p:nvGraphicFramePr>
        <p:xfrm>
          <a:off x="9288853" y="4735824"/>
          <a:ext cx="1439756" cy="2804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1168200" imgH="228600" progId="Equation.DSMT4">
                  <p:embed/>
                </p:oleObj>
              </mc:Choice>
              <mc:Fallback>
                <p:oleObj name="Equation" r:id="rId9" imgW="116820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9288853" y="4735824"/>
                        <a:ext cx="1439756" cy="28040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4" name="직선 화살표 연결선 23"/>
          <p:cNvCxnSpPr>
            <a:stCxn id="8" idx="2"/>
            <a:endCxn id="19" idx="0"/>
          </p:cNvCxnSpPr>
          <p:nvPr/>
        </p:nvCxnSpPr>
        <p:spPr>
          <a:xfrm flipH="1">
            <a:off x="10002272" y="2719536"/>
            <a:ext cx="6461" cy="2867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꺾인 연결선 26"/>
          <p:cNvCxnSpPr>
            <a:stCxn id="12" idx="3"/>
          </p:cNvCxnSpPr>
          <p:nvPr/>
        </p:nvCxnSpPr>
        <p:spPr>
          <a:xfrm flipV="1">
            <a:off x="11156322" y="2856896"/>
            <a:ext cx="252195" cy="1997078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/>
          <p:nvPr/>
        </p:nvCxnSpPr>
        <p:spPr>
          <a:xfrm flipH="1">
            <a:off x="10008732" y="2856895"/>
            <a:ext cx="1404311" cy="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/>
          <p:cNvCxnSpPr>
            <a:stCxn id="19" idx="2"/>
            <a:endCxn id="12" idx="0"/>
          </p:cNvCxnSpPr>
          <p:nvPr/>
        </p:nvCxnSpPr>
        <p:spPr>
          <a:xfrm>
            <a:off x="10002272" y="4409757"/>
            <a:ext cx="6460" cy="14098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/>
          <p:cNvCxnSpPr/>
          <p:nvPr/>
        </p:nvCxnSpPr>
        <p:spPr>
          <a:xfrm>
            <a:off x="10008731" y="5159957"/>
            <a:ext cx="0" cy="2000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11061817" y="4620144"/>
            <a:ext cx="3946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No</a:t>
            </a:r>
            <a:endParaRPr lang="ko-KR" altLang="en-US" sz="1200" dirty="0"/>
          </a:p>
        </p:txBody>
      </p:sp>
      <p:sp>
        <p:nvSpPr>
          <p:cNvPr id="65" name="TextBox 64"/>
          <p:cNvSpPr txBox="1"/>
          <p:nvPr/>
        </p:nvSpPr>
        <p:spPr>
          <a:xfrm>
            <a:off x="10008189" y="5103081"/>
            <a:ext cx="4057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Yes</a:t>
            </a:r>
            <a:endParaRPr lang="ko-KR" altLang="en-US" sz="1200" dirty="0"/>
          </a:p>
        </p:txBody>
      </p:sp>
      <p:sp>
        <p:nvSpPr>
          <p:cNvPr id="67" name="TextBox 66"/>
          <p:cNvSpPr txBox="1"/>
          <p:nvPr/>
        </p:nvSpPr>
        <p:spPr>
          <a:xfrm>
            <a:off x="9599304" y="5367755"/>
            <a:ext cx="861646" cy="27699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Terminate</a:t>
            </a:r>
            <a:endParaRPr lang="ko-KR" altLang="en-US" sz="1200" dirty="0"/>
          </a:p>
        </p:txBody>
      </p:sp>
      <p:sp>
        <p:nvSpPr>
          <p:cNvPr id="79" name="TextBox 78"/>
          <p:cNvSpPr txBox="1"/>
          <p:nvPr/>
        </p:nvSpPr>
        <p:spPr>
          <a:xfrm>
            <a:off x="9095328" y="1353827"/>
            <a:ext cx="20093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calculation = ‘</a:t>
            </a:r>
            <a:r>
              <a:rPr lang="en-US" altLang="ko-KR" dirty="0" err="1"/>
              <a:t>scf</a:t>
            </a:r>
            <a:r>
              <a:rPr lang="en-US" altLang="ko-KR" dirty="0"/>
              <a:t>’</a:t>
            </a:r>
            <a:endParaRPr lang="ko-KR" altLang="en-US" dirty="0"/>
          </a:p>
        </p:txBody>
      </p:sp>
      <p:sp>
        <p:nvSpPr>
          <p:cNvPr id="80" name="모서리가 둥근 직사각형 79"/>
          <p:cNvSpPr/>
          <p:nvPr/>
        </p:nvSpPr>
        <p:spPr>
          <a:xfrm>
            <a:off x="4560091" y="2179365"/>
            <a:ext cx="572877" cy="15790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11372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062C4D0E-08B5-34EF-6AEE-63A41CFD01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295" y="1445342"/>
            <a:ext cx="2936084" cy="493231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66050" y="0"/>
            <a:ext cx="10515600" cy="1325563"/>
          </a:xfrm>
        </p:spPr>
        <p:txBody>
          <a:bodyPr/>
          <a:lstStyle/>
          <a:p>
            <a:r>
              <a:rPr lang="en-US" altLang="ko-KR" dirty="0" err="1"/>
              <a:t>Pw.x</a:t>
            </a:r>
            <a:r>
              <a:rPr lang="en-US" altLang="ko-KR" dirty="0"/>
              <a:t> input description - control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8730" y="0"/>
            <a:ext cx="2483270" cy="1191314"/>
          </a:xfrm>
          <a:prstGeom prst="rect">
            <a:avLst/>
          </a:prstGeom>
        </p:spPr>
      </p:pic>
      <p:sp>
        <p:nvSpPr>
          <p:cNvPr id="7" name="모서리가 둥근 직사각형 6"/>
          <p:cNvSpPr/>
          <p:nvPr/>
        </p:nvSpPr>
        <p:spPr>
          <a:xfrm>
            <a:off x="949796" y="1445342"/>
            <a:ext cx="2582083" cy="1983658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/>
          <p:cNvCxnSpPr>
            <a:cxnSpLocks/>
            <a:stCxn id="7" idx="3"/>
          </p:cNvCxnSpPr>
          <p:nvPr/>
        </p:nvCxnSpPr>
        <p:spPr>
          <a:xfrm flipV="1">
            <a:off x="3531879" y="2194958"/>
            <a:ext cx="392070" cy="242213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5492" y="4643191"/>
            <a:ext cx="3991330" cy="2072618"/>
          </a:xfrm>
          <a:prstGeom prst="rect">
            <a:avLst/>
          </a:prstGeom>
          <a:ln w="12700">
            <a:noFill/>
          </a:ln>
        </p:spPr>
      </p:pic>
      <p:sp>
        <p:nvSpPr>
          <p:cNvPr id="3" name="모서리가 둥근 직사각형 2"/>
          <p:cNvSpPr/>
          <p:nvPr/>
        </p:nvSpPr>
        <p:spPr>
          <a:xfrm>
            <a:off x="8166509" y="1241234"/>
            <a:ext cx="3716357" cy="555617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8661115" y="1734204"/>
            <a:ext cx="2532659" cy="109850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8661115" y="3099021"/>
            <a:ext cx="2532660" cy="140346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0" name="개체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88116464"/>
              </p:ext>
            </p:extLst>
          </p:nvPr>
        </p:nvGraphicFramePr>
        <p:xfrm>
          <a:off x="8802698" y="1758591"/>
          <a:ext cx="2249487" cy="1041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473120" imgH="685800" progId="Equation.DSMT4">
                  <p:embed/>
                </p:oleObj>
              </mc:Choice>
              <mc:Fallback>
                <p:oleObj name="Equation" r:id="rId5" imgW="1473120" imgH="685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802698" y="1758591"/>
                        <a:ext cx="2249487" cy="1041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4" name="직선 화살표 연결선 23"/>
          <p:cNvCxnSpPr>
            <a:stCxn id="8" idx="2"/>
            <a:endCxn id="19" idx="0"/>
          </p:cNvCxnSpPr>
          <p:nvPr/>
        </p:nvCxnSpPr>
        <p:spPr>
          <a:xfrm>
            <a:off x="9927445" y="2832706"/>
            <a:ext cx="0" cy="26631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/>
          <p:nvPr/>
        </p:nvCxnSpPr>
        <p:spPr>
          <a:xfrm flipH="1">
            <a:off x="9927444" y="2928677"/>
            <a:ext cx="1404311" cy="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/>
          <p:cNvCxnSpPr>
            <a:cxnSpLocks/>
            <a:stCxn id="19" idx="2"/>
          </p:cNvCxnSpPr>
          <p:nvPr/>
        </p:nvCxnSpPr>
        <p:spPr>
          <a:xfrm>
            <a:off x="9927445" y="4502489"/>
            <a:ext cx="6460" cy="2209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9503082" y="4723464"/>
            <a:ext cx="861646" cy="27699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Terminate</a:t>
            </a:r>
            <a:endParaRPr lang="ko-KR" altLang="en-US" sz="1200" dirty="0"/>
          </a:p>
        </p:txBody>
      </p:sp>
      <p:sp>
        <p:nvSpPr>
          <p:cNvPr id="34" name="모서리가 둥근 직사각형 33"/>
          <p:cNvSpPr/>
          <p:nvPr/>
        </p:nvSpPr>
        <p:spPr>
          <a:xfrm>
            <a:off x="4657229" y="5592811"/>
            <a:ext cx="572877" cy="15790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54" name="개체 5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32154914"/>
              </p:ext>
            </p:extLst>
          </p:nvPr>
        </p:nvGraphicFramePr>
        <p:xfrm>
          <a:off x="8677803" y="3226065"/>
          <a:ext cx="2499279" cy="1131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511280" imgH="685800" progId="Equation.DSMT4">
                  <p:embed/>
                </p:oleObj>
              </mc:Choice>
              <mc:Fallback>
                <p:oleObj name="Equation" r:id="rId7" imgW="1511280" imgH="685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677803" y="3226065"/>
                        <a:ext cx="2499279" cy="1131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8752356" y="1318358"/>
            <a:ext cx="2254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calculation = ‘band’</a:t>
            </a:r>
            <a:endParaRPr lang="ko-KR" alt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7642114-E247-28F5-D053-42A697D370B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26485" y="1444203"/>
            <a:ext cx="2407242" cy="138850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A570B5E-F00B-E2EA-506E-8A512FC1FC2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13867" y="3022497"/>
            <a:ext cx="2319860" cy="13820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AAFDD72-E6C3-7D20-1A87-562C2BBC31B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752356" y="5050383"/>
            <a:ext cx="2365363" cy="1726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3225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66050" y="0"/>
            <a:ext cx="10515600" cy="1325563"/>
          </a:xfrm>
        </p:spPr>
        <p:txBody>
          <a:bodyPr/>
          <a:lstStyle/>
          <a:p>
            <a:r>
              <a:rPr lang="en-US" altLang="ko-KR" dirty="0" err="1"/>
              <a:t>Pw.x</a:t>
            </a:r>
            <a:r>
              <a:rPr lang="en-US" altLang="ko-KR" dirty="0"/>
              <a:t> input description - control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8730" y="0"/>
            <a:ext cx="2483270" cy="1191314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5954" y="1325563"/>
            <a:ext cx="3991330" cy="2072618"/>
          </a:xfrm>
          <a:prstGeom prst="rect">
            <a:avLst/>
          </a:prstGeom>
          <a:ln w="12700">
            <a:noFill/>
          </a:ln>
        </p:spPr>
      </p:pic>
      <p:sp>
        <p:nvSpPr>
          <p:cNvPr id="3" name="모서리가 둥근 직사각형 2"/>
          <p:cNvSpPr/>
          <p:nvPr/>
        </p:nvSpPr>
        <p:spPr>
          <a:xfrm>
            <a:off x="8166509" y="1045030"/>
            <a:ext cx="3716357" cy="575237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8746480" y="1455351"/>
            <a:ext cx="1651980" cy="46121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0" name="개체 9"/>
          <p:cNvGraphicFramePr>
            <a:graphicFrameLocks noChangeAspect="1"/>
          </p:cNvGraphicFramePr>
          <p:nvPr/>
        </p:nvGraphicFramePr>
        <p:xfrm>
          <a:off x="8829779" y="1511334"/>
          <a:ext cx="1492250" cy="34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028520" imgH="241200" progId="Equation.DSMT4">
                  <p:embed/>
                </p:oleObj>
              </mc:Choice>
              <mc:Fallback>
                <p:oleObj name="Equation" r:id="rId4" imgW="102852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829779" y="1511334"/>
                        <a:ext cx="1492250" cy="349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모서리가 둥근 직사각형 18"/>
          <p:cNvSpPr/>
          <p:nvPr/>
        </p:nvSpPr>
        <p:spPr>
          <a:xfrm>
            <a:off x="8299679" y="2203321"/>
            <a:ext cx="2532660" cy="140346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0" name="개체 19"/>
          <p:cNvGraphicFramePr>
            <a:graphicFrameLocks noChangeAspect="1"/>
          </p:cNvGraphicFramePr>
          <p:nvPr/>
        </p:nvGraphicFramePr>
        <p:xfrm>
          <a:off x="8622429" y="2401494"/>
          <a:ext cx="1860385" cy="10430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218960" imgH="685800" progId="Equation.DSMT4">
                  <p:embed/>
                </p:oleObj>
              </mc:Choice>
              <mc:Fallback>
                <p:oleObj name="Equation" r:id="rId6" imgW="1218960" imgH="685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8622429" y="2401494"/>
                        <a:ext cx="1860385" cy="104306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순서도: 판단 11"/>
          <p:cNvSpPr/>
          <p:nvPr/>
        </p:nvSpPr>
        <p:spPr>
          <a:xfrm>
            <a:off x="8424878" y="3747771"/>
            <a:ext cx="2295181" cy="606469"/>
          </a:xfrm>
          <a:prstGeom prst="flowChartDecision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1" name="개체 20"/>
          <p:cNvGraphicFramePr>
            <a:graphicFrameLocks noChangeAspect="1"/>
          </p:cNvGraphicFramePr>
          <p:nvPr/>
        </p:nvGraphicFramePr>
        <p:xfrm>
          <a:off x="8852590" y="3932856"/>
          <a:ext cx="1439756" cy="2804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168200" imgH="228600" progId="Equation.DSMT4">
                  <p:embed/>
                </p:oleObj>
              </mc:Choice>
              <mc:Fallback>
                <p:oleObj name="Equation" r:id="rId8" imgW="116820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8852590" y="3932856"/>
                        <a:ext cx="1439756" cy="28040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4" name="직선 화살표 연결선 23"/>
          <p:cNvCxnSpPr>
            <a:stCxn id="8" idx="2"/>
            <a:endCxn id="19" idx="0"/>
          </p:cNvCxnSpPr>
          <p:nvPr/>
        </p:nvCxnSpPr>
        <p:spPr>
          <a:xfrm flipH="1">
            <a:off x="9566009" y="1916568"/>
            <a:ext cx="6461" cy="2867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꺾인 연결선 26"/>
          <p:cNvCxnSpPr>
            <a:stCxn id="12" idx="3"/>
          </p:cNvCxnSpPr>
          <p:nvPr/>
        </p:nvCxnSpPr>
        <p:spPr>
          <a:xfrm flipV="1">
            <a:off x="10720059" y="2053928"/>
            <a:ext cx="252195" cy="1997078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/>
          <p:nvPr/>
        </p:nvCxnSpPr>
        <p:spPr>
          <a:xfrm flipH="1">
            <a:off x="9572469" y="2053927"/>
            <a:ext cx="1404311" cy="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/>
          <p:cNvCxnSpPr>
            <a:stCxn id="19" idx="2"/>
            <a:endCxn id="12" idx="0"/>
          </p:cNvCxnSpPr>
          <p:nvPr/>
        </p:nvCxnSpPr>
        <p:spPr>
          <a:xfrm>
            <a:off x="9566009" y="3606789"/>
            <a:ext cx="6460" cy="14098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/>
          <p:cNvCxnSpPr/>
          <p:nvPr/>
        </p:nvCxnSpPr>
        <p:spPr>
          <a:xfrm>
            <a:off x="9572468" y="4356989"/>
            <a:ext cx="0" cy="2000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모서리가 둥근 직사각형 36"/>
          <p:cNvSpPr/>
          <p:nvPr/>
        </p:nvSpPr>
        <p:spPr>
          <a:xfrm>
            <a:off x="8878934" y="4561960"/>
            <a:ext cx="1443096" cy="80174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8" name="개체 37"/>
          <p:cNvGraphicFramePr>
            <a:graphicFrameLocks noChangeAspect="1"/>
          </p:cNvGraphicFramePr>
          <p:nvPr/>
        </p:nvGraphicFramePr>
        <p:xfrm>
          <a:off x="9005825" y="4643427"/>
          <a:ext cx="1198562" cy="698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825480" imgH="482400" progId="Equation.DSMT4">
                  <p:embed/>
                </p:oleObj>
              </mc:Choice>
              <mc:Fallback>
                <p:oleObj name="Equation" r:id="rId10" imgW="825480" imgH="482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9005825" y="4643427"/>
                        <a:ext cx="1198562" cy="698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6" name="순서도: 판단 45"/>
          <p:cNvSpPr/>
          <p:nvPr/>
        </p:nvSpPr>
        <p:spPr>
          <a:xfrm>
            <a:off x="8446787" y="5601637"/>
            <a:ext cx="2295181" cy="700120"/>
          </a:xfrm>
          <a:prstGeom prst="flowChartDecision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47" name="개체 46"/>
          <p:cNvGraphicFramePr>
            <a:graphicFrameLocks noChangeAspect="1"/>
          </p:cNvGraphicFramePr>
          <p:nvPr/>
        </p:nvGraphicFramePr>
        <p:xfrm>
          <a:off x="8715607" y="5822039"/>
          <a:ext cx="1713722" cy="2586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1587240" imgH="241200" progId="Equation.DSMT4">
                  <p:embed/>
                </p:oleObj>
              </mc:Choice>
              <mc:Fallback>
                <p:oleObj name="Equation" r:id="rId12" imgW="158724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8715607" y="5822039"/>
                        <a:ext cx="1713722" cy="25865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8" name="직선 화살표 연결선 47"/>
          <p:cNvCxnSpPr>
            <a:stCxn id="37" idx="2"/>
            <a:endCxn id="46" idx="0"/>
          </p:cNvCxnSpPr>
          <p:nvPr/>
        </p:nvCxnSpPr>
        <p:spPr>
          <a:xfrm flipH="1">
            <a:off x="9594378" y="5363708"/>
            <a:ext cx="6104" cy="2379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꺾인 연결선 56"/>
          <p:cNvCxnSpPr>
            <a:stCxn id="46" idx="3"/>
          </p:cNvCxnSpPr>
          <p:nvPr/>
        </p:nvCxnSpPr>
        <p:spPr>
          <a:xfrm flipV="1">
            <a:off x="10741968" y="1671757"/>
            <a:ext cx="935249" cy="4279940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/>
          <p:cNvCxnSpPr>
            <a:endCxn id="8" idx="3"/>
          </p:cNvCxnSpPr>
          <p:nvPr/>
        </p:nvCxnSpPr>
        <p:spPr>
          <a:xfrm flipH="1">
            <a:off x="10398460" y="1671425"/>
            <a:ext cx="1278757" cy="145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/>
          <p:cNvCxnSpPr>
            <a:stCxn id="46" idx="2"/>
            <a:endCxn id="67" idx="0"/>
          </p:cNvCxnSpPr>
          <p:nvPr/>
        </p:nvCxnSpPr>
        <p:spPr>
          <a:xfrm flipH="1">
            <a:off x="9594377" y="6301757"/>
            <a:ext cx="1" cy="1802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10686598" y="5710896"/>
            <a:ext cx="3946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No</a:t>
            </a:r>
            <a:endParaRPr lang="ko-KR" altLang="en-US" sz="1200" dirty="0"/>
          </a:p>
        </p:txBody>
      </p:sp>
      <p:sp>
        <p:nvSpPr>
          <p:cNvPr id="64" name="TextBox 63"/>
          <p:cNvSpPr txBox="1"/>
          <p:nvPr/>
        </p:nvSpPr>
        <p:spPr>
          <a:xfrm>
            <a:off x="10625554" y="3817176"/>
            <a:ext cx="3946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No</a:t>
            </a:r>
            <a:endParaRPr lang="ko-KR" altLang="en-US" sz="1200" dirty="0"/>
          </a:p>
        </p:txBody>
      </p:sp>
      <p:sp>
        <p:nvSpPr>
          <p:cNvPr id="65" name="TextBox 64"/>
          <p:cNvSpPr txBox="1"/>
          <p:nvPr/>
        </p:nvSpPr>
        <p:spPr>
          <a:xfrm>
            <a:off x="9571926" y="4300113"/>
            <a:ext cx="4057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Yes</a:t>
            </a:r>
            <a:endParaRPr lang="ko-KR" altLang="en-US" sz="1200" dirty="0"/>
          </a:p>
        </p:txBody>
      </p:sp>
      <p:sp>
        <p:nvSpPr>
          <p:cNvPr id="66" name="TextBox 65"/>
          <p:cNvSpPr txBox="1"/>
          <p:nvPr/>
        </p:nvSpPr>
        <p:spPr>
          <a:xfrm>
            <a:off x="9656250" y="6245160"/>
            <a:ext cx="4057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Yes</a:t>
            </a:r>
            <a:endParaRPr lang="ko-KR" altLang="en-US" sz="1200" dirty="0"/>
          </a:p>
        </p:txBody>
      </p:sp>
      <p:sp>
        <p:nvSpPr>
          <p:cNvPr id="67" name="TextBox 66"/>
          <p:cNvSpPr txBox="1"/>
          <p:nvPr/>
        </p:nvSpPr>
        <p:spPr>
          <a:xfrm>
            <a:off x="9163554" y="6482025"/>
            <a:ext cx="861646" cy="27699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Terminate</a:t>
            </a:r>
            <a:endParaRPr lang="ko-KR" altLang="en-US" sz="1200" dirty="0"/>
          </a:p>
        </p:txBody>
      </p:sp>
      <p:sp>
        <p:nvSpPr>
          <p:cNvPr id="34" name="모서리가 둥근 직사각형 33"/>
          <p:cNvSpPr/>
          <p:nvPr/>
        </p:nvSpPr>
        <p:spPr>
          <a:xfrm>
            <a:off x="8159764" y="1936134"/>
            <a:ext cx="2954972" cy="240542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/>
          <p:cNvSpPr txBox="1"/>
          <p:nvPr/>
        </p:nvSpPr>
        <p:spPr>
          <a:xfrm>
            <a:off x="8847634" y="1065243"/>
            <a:ext cx="22124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calculation = ‘relax’</a:t>
            </a:r>
            <a:endParaRPr lang="ko-KR" alt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FF029B5-E0A4-8CB2-227B-44B6869D50E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34285" y="1191314"/>
            <a:ext cx="3041541" cy="5567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9073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66050" y="0"/>
            <a:ext cx="10515600" cy="1325563"/>
          </a:xfrm>
        </p:spPr>
        <p:txBody>
          <a:bodyPr/>
          <a:lstStyle/>
          <a:p>
            <a:r>
              <a:rPr lang="en-US" altLang="ko-KR" dirty="0" err="1"/>
              <a:t>Pw.x</a:t>
            </a:r>
            <a:r>
              <a:rPr lang="en-US" altLang="ko-KR" dirty="0"/>
              <a:t> input description - control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8730" y="0"/>
            <a:ext cx="2483270" cy="1191314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6250" y="1405940"/>
            <a:ext cx="3232316" cy="1678477"/>
          </a:xfrm>
          <a:prstGeom prst="rect">
            <a:avLst/>
          </a:prstGeom>
          <a:ln w="12700">
            <a:noFill/>
          </a:ln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7468" y="1405940"/>
            <a:ext cx="4202523" cy="845736"/>
          </a:xfrm>
          <a:prstGeom prst="rect">
            <a:avLst/>
          </a:prstGeom>
          <a:ln w="12700">
            <a:noFill/>
          </a:ln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8814" y="4093921"/>
            <a:ext cx="2808571" cy="754803"/>
          </a:xfrm>
          <a:prstGeom prst="rect">
            <a:avLst/>
          </a:prstGeom>
          <a:ln w="12700">
            <a:noFill/>
          </a:ln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38814" y="3204556"/>
            <a:ext cx="3187188" cy="708265"/>
          </a:xfrm>
          <a:prstGeom prst="rect">
            <a:avLst/>
          </a:prstGeom>
          <a:ln w="12700">
            <a:noFill/>
          </a:ln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07467" y="2444622"/>
            <a:ext cx="4202525" cy="893251"/>
          </a:xfrm>
          <a:prstGeom prst="rect">
            <a:avLst/>
          </a:prstGeom>
          <a:ln w="12700">
            <a:noFill/>
          </a:ln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07467" y="3522843"/>
            <a:ext cx="4202524" cy="938960"/>
          </a:xfrm>
          <a:prstGeom prst="rect">
            <a:avLst/>
          </a:prstGeom>
          <a:ln w="12700"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195F9C0-9961-337A-3B11-50D8F8B1D31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4285" y="1191314"/>
            <a:ext cx="3041541" cy="5567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2599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66050" y="0"/>
            <a:ext cx="10515600" cy="1325563"/>
          </a:xfrm>
        </p:spPr>
        <p:txBody>
          <a:bodyPr/>
          <a:lstStyle/>
          <a:p>
            <a:r>
              <a:rPr lang="en-US" altLang="ko-KR" dirty="0" err="1"/>
              <a:t>Pw.x</a:t>
            </a:r>
            <a:r>
              <a:rPr lang="en-US" altLang="ko-KR" dirty="0"/>
              <a:t> input description - system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8730" y="0"/>
            <a:ext cx="2483270" cy="1191314"/>
          </a:xfrm>
          <a:prstGeom prst="rect">
            <a:avLst/>
          </a:prstGeom>
        </p:spPr>
      </p:pic>
      <p:cxnSp>
        <p:nvCxnSpPr>
          <p:cNvPr id="9" name="직선 화살표 연결선 8"/>
          <p:cNvCxnSpPr>
            <a:cxnSpLocks/>
          </p:cNvCxnSpPr>
          <p:nvPr/>
        </p:nvCxnSpPr>
        <p:spPr>
          <a:xfrm flipV="1">
            <a:off x="3531878" y="2205649"/>
            <a:ext cx="526775" cy="572720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그룹 31"/>
          <p:cNvGrpSpPr/>
          <p:nvPr/>
        </p:nvGrpSpPr>
        <p:grpSpPr>
          <a:xfrm>
            <a:off x="3929390" y="3510936"/>
            <a:ext cx="3464533" cy="1824652"/>
            <a:chOff x="4358752" y="3182399"/>
            <a:chExt cx="3530196" cy="1760117"/>
          </a:xfrm>
        </p:grpSpPr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58752" y="3182399"/>
              <a:ext cx="3530196" cy="450123"/>
            </a:xfrm>
            <a:prstGeom prst="rect">
              <a:avLst/>
            </a:prstGeom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73432" y="3632522"/>
              <a:ext cx="3500835" cy="1309994"/>
            </a:xfrm>
            <a:prstGeom prst="rect">
              <a:avLst/>
            </a:prstGeom>
          </p:spPr>
        </p:pic>
      </p:grpSp>
      <p:pic>
        <p:nvPicPr>
          <p:cNvPr id="24" name="그림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66946" y="2909397"/>
            <a:ext cx="2635497" cy="661171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66946" y="2213167"/>
            <a:ext cx="3020475" cy="620876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43797" y="5496733"/>
            <a:ext cx="3295765" cy="610964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66946" y="1541042"/>
            <a:ext cx="3294529" cy="459701"/>
          </a:xfrm>
          <a:prstGeom prst="rect">
            <a:avLst/>
          </a:prstGeom>
        </p:spPr>
      </p:pic>
      <p:graphicFrame>
        <p:nvGraphicFramePr>
          <p:cNvPr id="3" name="개체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4695559"/>
              </p:ext>
            </p:extLst>
          </p:nvPr>
        </p:nvGraphicFramePr>
        <p:xfrm>
          <a:off x="7781877" y="3719826"/>
          <a:ext cx="4189384" cy="1725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3238200" imgH="1333440" progId="Equation.DSMT4">
                  <p:embed/>
                </p:oleObj>
              </mc:Choice>
              <mc:Fallback>
                <p:oleObj name="Equation" r:id="rId9" imgW="3238200" imgH="13334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781877" y="3719826"/>
                        <a:ext cx="4189384" cy="17254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9D7A6B99-392A-63E3-224B-C594EEEAB67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5927" y="1207567"/>
            <a:ext cx="3041541" cy="55677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FC1F8A9-CD2A-45D2-8EF1-505C437F23D8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t="39875" r="2935" b="33478"/>
          <a:stretch>
            <a:fillRect/>
          </a:stretch>
        </p:blipFill>
        <p:spPr>
          <a:xfrm>
            <a:off x="4181748" y="1412711"/>
            <a:ext cx="3793909" cy="1906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0021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F52629F-5487-E9B7-81D6-67D1A811C3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927" y="1207567"/>
            <a:ext cx="3041541" cy="556771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66050" y="0"/>
            <a:ext cx="10515600" cy="1325563"/>
          </a:xfrm>
        </p:spPr>
        <p:txBody>
          <a:bodyPr/>
          <a:lstStyle/>
          <a:p>
            <a:r>
              <a:rPr lang="en-US" altLang="ko-KR" dirty="0" err="1"/>
              <a:t>Pw.x</a:t>
            </a:r>
            <a:r>
              <a:rPr lang="en-US" altLang="ko-KR" dirty="0"/>
              <a:t> input description - system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8730" y="0"/>
            <a:ext cx="2483270" cy="1191314"/>
          </a:xfrm>
          <a:prstGeom prst="rect">
            <a:avLst/>
          </a:prstGeom>
        </p:spPr>
      </p:pic>
      <p:sp>
        <p:nvSpPr>
          <p:cNvPr id="7" name="모서리가 둥근 직사각형 6"/>
          <p:cNvSpPr/>
          <p:nvPr/>
        </p:nvSpPr>
        <p:spPr>
          <a:xfrm>
            <a:off x="605927" y="3428999"/>
            <a:ext cx="2989384" cy="1451837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0563" y="3713373"/>
            <a:ext cx="3922450" cy="746813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90563" y="3108950"/>
            <a:ext cx="3297023" cy="378346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90563" y="2746088"/>
            <a:ext cx="3921792" cy="192753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90563" y="1207567"/>
            <a:ext cx="3382889" cy="1426339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4203308" y="6391917"/>
            <a:ext cx="35763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/>
              <a:t>Efield</a:t>
            </a:r>
            <a:r>
              <a:rPr lang="en-US" altLang="ko-KR" sz="1400" dirty="0"/>
              <a:t>, Hubbard U, Hybrid functional, </a:t>
            </a:r>
            <a:r>
              <a:rPr lang="en-US" altLang="ko-KR" sz="1400" dirty="0" err="1"/>
              <a:t>esm</a:t>
            </a:r>
            <a:endParaRPr lang="ko-KR" altLang="en-US" sz="1400" dirty="0"/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 rotWithShape="1">
          <a:blip r:embed="rId8"/>
          <a:srcRect b="21213"/>
          <a:stretch/>
        </p:blipFill>
        <p:spPr>
          <a:xfrm>
            <a:off x="3790563" y="4646452"/>
            <a:ext cx="3790797" cy="1719591"/>
          </a:xfrm>
          <a:prstGeom prst="rect">
            <a:avLst/>
          </a:prstGeom>
        </p:spPr>
      </p:pic>
      <p:graphicFrame>
        <p:nvGraphicFramePr>
          <p:cNvPr id="14" name="개체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81738469"/>
              </p:ext>
            </p:extLst>
          </p:nvPr>
        </p:nvGraphicFramePr>
        <p:xfrm>
          <a:off x="9759097" y="1244694"/>
          <a:ext cx="2330106" cy="25456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1917360" imgH="2095200" progId="Equation.DSMT4">
                  <p:embed/>
                </p:oleObj>
              </mc:Choice>
              <mc:Fallback>
                <p:oleObj name="Equation" r:id="rId9" imgW="1917360" imgH="2095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9759097" y="1244694"/>
                        <a:ext cx="2330106" cy="254567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개체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54084562"/>
              </p:ext>
            </p:extLst>
          </p:nvPr>
        </p:nvGraphicFramePr>
        <p:xfrm>
          <a:off x="7779608" y="1246630"/>
          <a:ext cx="1915704" cy="24453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1523880" imgH="1942920" progId="Equation.DSMT4">
                  <p:embed/>
                </p:oleObj>
              </mc:Choice>
              <mc:Fallback>
                <p:oleObj name="Equation" r:id="rId11" imgW="1523880" imgH="19429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7779608" y="1246630"/>
                        <a:ext cx="1915704" cy="24453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772791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6651</TotalTime>
  <Words>674</Words>
  <Application>Microsoft Macintosh PowerPoint</Application>
  <PresentationFormat>Widescreen</PresentationFormat>
  <Paragraphs>138</Paragraphs>
  <Slides>29</Slides>
  <Notes>0</Notes>
  <HiddenSlides>0</HiddenSlides>
  <MMClips>1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맑은 고딕</vt:lpstr>
      <vt:lpstr>Arial</vt:lpstr>
      <vt:lpstr>Times New Roman</vt:lpstr>
      <vt:lpstr>Office 테마</vt:lpstr>
      <vt:lpstr>Equation</vt:lpstr>
      <vt:lpstr>PowerPoint Presentation</vt:lpstr>
      <vt:lpstr>DFT packages</vt:lpstr>
      <vt:lpstr>What can QE do?</vt:lpstr>
      <vt:lpstr>Pw.x input description - control</vt:lpstr>
      <vt:lpstr>Pw.x input description - control</vt:lpstr>
      <vt:lpstr>Pw.x input description - control</vt:lpstr>
      <vt:lpstr>Pw.x input description - control</vt:lpstr>
      <vt:lpstr>Pw.x input description - system</vt:lpstr>
      <vt:lpstr>Pw.x input description - system</vt:lpstr>
      <vt:lpstr>Pw.x input description - electrons</vt:lpstr>
      <vt:lpstr>Pw.x input description – ions &amp; cells</vt:lpstr>
      <vt:lpstr>Pw.x input description - Structure</vt:lpstr>
      <vt:lpstr>Pw.x input description - Funtional</vt:lpstr>
      <vt:lpstr>Pw.x input description - Pseudopotential</vt:lpstr>
      <vt:lpstr>Pw.x input description - Pseudopotential</vt:lpstr>
      <vt:lpstr>Pw.x input description - Pseudopotential</vt:lpstr>
      <vt:lpstr>Pw.x input description – K-points</vt:lpstr>
      <vt:lpstr>Pw.x running job - parallelization</vt:lpstr>
      <vt:lpstr>Pw.x output</vt:lpstr>
      <vt:lpstr>Pw.x output</vt:lpstr>
      <vt:lpstr>DFT – Band structure</vt:lpstr>
      <vt:lpstr>DFT – Density of states</vt:lpstr>
      <vt:lpstr>DFT – Partial charge density</vt:lpstr>
      <vt:lpstr>DFT – Nudged elastic band</vt:lpstr>
      <vt:lpstr>DFPT – Phonon and el-ph interaction</vt:lpstr>
      <vt:lpstr>DFPT – Phonon and el-ph interaction</vt:lpstr>
      <vt:lpstr>DFT – Ab initio molecular dynamics</vt:lpstr>
      <vt:lpstr>Real time propagation TDDFT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Dongbin Shin</dc:creator>
  <cp:lastModifiedBy>Dongbin Shin</cp:lastModifiedBy>
  <cp:revision>155</cp:revision>
  <dcterms:created xsi:type="dcterms:W3CDTF">2016-01-11T10:31:50Z</dcterms:created>
  <dcterms:modified xsi:type="dcterms:W3CDTF">2025-07-15T12:15:47Z</dcterms:modified>
</cp:coreProperties>
</file>